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38" r:id="rId1"/>
  </p:sldMasterIdLst>
  <p:notesMasterIdLst>
    <p:notesMasterId r:id="rId8"/>
  </p:notesMasterIdLst>
  <p:sldIdLst>
    <p:sldId id="356" r:id="rId2"/>
    <p:sldId id="357" r:id="rId3"/>
    <p:sldId id="361" r:id="rId4"/>
    <p:sldId id="360" r:id="rId5"/>
    <p:sldId id="358" r:id="rId6"/>
    <p:sldId id="362" r:id="rId7"/>
  </p:sldIdLst>
  <p:sldSz cx="9906000" cy="6858000" type="A4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нюст" initials="М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448"/>
    <a:srgbClr val="FC770A"/>
    <a:srgbClr val="ECDD1A"/>
    <a:srgbClr val="CC3300"/>
    <a:srgbClr val="EBE61A"/>
    <a:srgbClr val="038C33"/>
    <a:srgbClr val="424242"/>
    <a:srgbClr val="002711"/>
    <a:srgbClr val="014825"/>
    <a:srgbClr val="0058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74"/>
  </p:normalViewPr>
  <p:slideViewPr>
    <p:cSldViewPr snapToGrid="0">
      <p:cViewPr varScale="1">
        <p:scale>
          <a:sx n="69" d="100"/>
          <a:sy n="69" d="100"/>
        </p:scale>
        <p:origin x="1626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4" tIns="91414" rIns="91414" bIns="91414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949284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67A560C2-5D6C-6D42-86A0-3B571B866B6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xfrm>
            <a:off x="3850443" y="9429118"/>
            <a:ext cx="2945659" cy="495935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lIns="91429" tIns="45715" rIns="91429" bIns="45715"/>
          <a:lstStyle>
            <a:lvl1pPr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863" indent="-285717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2866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012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159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305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451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8596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5743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A4AFF6A2-6DA5-9448-B378-80FB83E2D73D}" type="slidenum">
              <a:rPr lang="en-US" altLang="ru-RU" sz="1400"/>
              <a:pPr eaLnBrk="1">
                <a:spcBef>
                  <a:spcPct val="0"/>
                </a:spcBef>
              </a:pPr>
              <a:t>1</a:t>
            </a:fld>
            <a:endParaRPr lang="en-US" altLang="ru-RU" sz="1400" dirty="0"/>
          </a:p>
        </p:txBody>
      </p:sp>
      <p:sp>
        <p:nvSpPr>
          <p:cNvPr id="13315" name="Rectangle 1">
            <a:extLst>
              <a:ext uri="{FF2B5EF4-FFF2-40B4-BE49-F238E27FC236}">
                <a16:creationId xmlns:a16="http://schemas.microsoft.com/office/drawing/2014/main" id="{DAC7E14F-266D-A34F-97AC-56F4129B23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828675"/>
            <a:ext cx="5915025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DBD7DAF0-A79B-724A-B2F8-C0A9E6129F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1032" y="5185636"/>
            <a:ext cx="6163541" cy="49133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69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67A560C2-5D6C-6D42-86A0-3B571B866B6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xfrm>
            <a:off x="3850443" y="9429118"/>
            <a:ext cx="2945659" cy="495935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lIns="91429" tIns="45715" rIns="91429" bIns="45715"/>
          <a:lstStyle>
            <a:lvl1pPr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863" indent="-285717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2866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012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159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305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451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8596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5743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A4AFF6A2-6DA5-9448-B378-80FB83E2D73D}" type="slidenum">
              <a:rPr lang="en-US" altLang="ru-RU" sz="1400"/>
              <a:pPr eaLnBrk="1">
                <a:spcBef>
                  <a:spcPct val="0"/>
                </a:spcBef>
              </a:pPr>
              <a:t>2</a:t>
            </a:fld>
            <a:endParaRPr lang="en-US" altLang="ru-RU" sz="1400" dirty="0"/>
          </a:p>
        </p:txBody>
      </p:sp>
      <p:sp>
        <p:nvSpPr>
          <p:cNvPr id="13315" name="Rectangle 1">
            <a:extLst>
              <a:ext uri="{FF2B5EF4-FFF2-40B4-BE49-F238E27FC236}">
                <a16:creationId xmlns:a16="http://schemas.microsoft.com/office/drawing/2014/main" id="{DAC7E14F-266D-A34F-97AC-56F4129B23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828675"/>
            <a:ext cx="5915025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DBD7DAF0-A79B-724A-B2F8-C0A9E6129F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1032" y="5185636"/>
            <a:ext cx="6163541" cy="49133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69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67A560C2-5D6C-6D42-86A0-3B571B866B6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xfrm>
            <a:off x="3850443" y="9429118"/>
            <a:ext cx="2945659" cy="495935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lIns="91429" tIns="45715" rIns="91429" bIns="45715"/>
          <a:lstStyle>
            <a:lvl1pPr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863" indent="-285717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2866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012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159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305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451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8596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5743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A4AFF6A2-6DA5-9448-B378-80FB83E2D73D}" type="slidenum">
              <a:rPr lang="en-US" altLang="ru-RU" sz="1400"/>
              <a:pPr eaLnBrk="1">
                <a:spcBef>
                  <a:spcPct val="0"/>
                </a:spcBef>
              </a:pPr>
              <a:t>3</a:t>
            </a:fld>
            <a:endParaRPr lang="en-US" altLang="ru-RU" sz="1400" dirty="0"/>
          </a:p>
        </p:txBody>
      </p:sp>
      <p:sp>
        <p:nvSpPr>
          <p:cNvPr id="13315" name="Rectangle 1">
            <a:extLst>
              <a:ext uri="{FF2B5EF4-FFF2-40B4-BE49-F238E27FC236}">
                <a16:creationId xmlns:a16="http://schemas.microsoft.com/office/drawing/2014/main" id="{DAC7E14F-266D-A34F-97AC-56F4129B23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828675"/>
            <a:ext cx="5915025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DBD7DAF0-A79B-724A-B2F8-C0A9E6129F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1032" y="5185636"/>
            <a:ext cx="6163541" cy="49133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69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67A560C2-5D6C-6D42-86A0-3B571B866B6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xfrm>
            <a:off x="3850443" y="9429118"/>
            <a:ext cx="2945659" cy="495935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lIns="91429" tIns="45715" rIns="91429" bIns="45715"/>
          <a:lstStyle>
            <a:lvl1pPr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863" indent="-285717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2866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012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159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305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451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8596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5743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A4AFF6A2-6DA5-9448-B378-80FB83E2D73D}" type="slidenum">
              <a:rPr lang="en-US" altLang="ru-RU" sz="1400"/>
              <a:pPr eaLnBrk="1">
                <a:spcBef>
                  <a:spcPct val="0"/>
                </a:spcBef>
              </a:pPr>
              <a:t>4</a:t>
            </a:fld>
            <a:endParaRPr lang="en-US" altLang="ru-RU" sz="1400" dirty="0"/>
          </a:p>
        </p:txBody>
      </p:sp>
      <p:sp>
        <p:nvSpPr>
          <p:cNvPr id="13315" name="Rectangle 1">
            <a:extLst>
              <a:ext uri="{FF2B5EF4-FFF2-40B4-BE49-F238E27FC236}">
                <a16:creationId xmlns:a16="http://schemas.microsoft.com/office/drawing/2014/main" id="{DAC7E14F-266D-A34F-97AC-56F4129B23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828675"/>
            <a:ext cx="5915025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DBD7DAF0-A79B-724A-B2F8-C0A9E6129F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1032" y="5185636"/>
            <a:ext cx="6163541" cy="49133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69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67A560C2-5D6C-6D42-86A0-3B571B866B6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xfrm>
            <a:off x="3850444" y="9429119"/>
            <a:ext cx="2945659" cy="495935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lIns="91429" tIns="45715" rIns="91429" bIns="45715"/>
          <a:lstStyle>
            <a:lvl1pPr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863" indent="-285717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2866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012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159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305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451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8596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5743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A4AFF6A2-6DA5-9448-B378-80FB83E2D73D}" type="slidenum">
              <a:rPr lang="en-US" altLang="ru-RU" sz="1400"/>
              <a:pPr eaLnBrk="1">
                <a:spcBef>
                  <a:spcPct val="0"/>
                </a:spcBef>
              </a:pPr>
              <a:t>5</a:t>
            </a:fld>
            <a:endParaRPr lang="en-US" altLang="ru-RU" sz="1400" dirty="0"/>
          </a:p>
        </p:txBody>
      </p:sp>
      <p:sp>
        <p:nvSpPr>
          <p:cNvPr id="13315" name="Rectangle 1">
            <a:extLst>
              <a:ext uri="{FF2B5EF4-FFF2-40B4-BE49-F238E27FC236}">
                <a16:creationId xmlns:a16="http://schemas.microsoft.com/office/drawing/2014/main" id="{DAC7E14F-266D-A34F-97AC-56F4129B23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828675"/>
            <a:ext cx="5915025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DBD7DAF0-A79B-724A-B2F8-C0A9E6129F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1033" y="5185636"/>
            <a:ext cx="6163541" cy="49133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407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67A560C2-5D6C-6D42-86A0-3B571B866B6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xfrm>
            <a:off x="3850443" y="9429118"/>
            <a:ext cx="2945659" cy="495935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lIns="91429" tIns="45715" rIns="91429" bIns="45715"/>
          <a:lstStyle>
            <a:lvl1pPr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863" indent="-285717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2866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012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159" indent="-228574" defTabSz="455560" eaLnBrk="0">
              <a:spcBef>
                <a:spcPct val="30000"/>
              </a:spcBef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305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451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8596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5743" indent="-228574" defTabSz="4555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146" algn="l"/>
                <a:tab pos="914292" algn="l"/>
                <a:tab pos="1371439" algn="l"/>
                <a:tab pos="1828585" algn="l"/>
                <a:tab pos="2285732" algn="l"/>
                <a:tab pos="2742878" algn="l"/>
                <a:tab pos="3200025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>
              <a:spcBef>
                <a:spcPct val="0"/>
              </a:spcBef>
            </a:pPr>
            <a:fld id="{A4AFF6A2-6DA5-9448-B378-80FB83E2D73D}" type="slidenum">
              <a:rPr lang="en-US" altLang="ru-RU" sz="1400"/>
              <a:pPr eaLnBrk="1">
                <a:spcBef>
                  <a:spcPct val="0"/>
                </a:spcBef>
              </a:pPr>
              <a:t>6</a:t>
            </a:fld>
            <a:endParaRPr lang="en-US" altLang="ru-RU" sz="1400" dirty="0"/>
          </a:p>
        </p:txBody>
      </p:sp>
      <p:sp>
        <p:nvSpPr>
          <p:cNvPr id="13315" name="Rectangle 1">
            <a:extLst>
              <a:ext uri="{FF2B5EF4-FFF2-40B4-BE49-F238E27FC236}">
                <a16:creationId xmlns:a16="http://schemas.microsoft.com/office/drawing/2014/main" id="{DAC7E14F-266D-A34F-97AC-56F4129B23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3763" y="828675"/>
            <a:ext cx="5915025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DBD7DAF0-A79B-724A-B2F8-C0A9E6129F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1032" y="5185636"/>
            <a:ext cx="6163541" cy="49133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69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741129567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4084700613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706945337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8D29-1ECB-41DF-951B-2A23F95AD026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C2E6E-A4E9-5643-A4C7-77D685AE35B8}" type="slidenum">
              <a:rPr lang="en-US" altLang="ru-RU" smtClean="0"/>
              <a:pPr/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762966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345572326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51466487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664627616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534763215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91399148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810262171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960170168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1/29/2024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59822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59;p14">
            <a:extLst>
              <a:ext uri="{FF2B5EF4-FFF2-40B4-BE49-F238E27FC236}">
                <a16:creationId xmlns:a16="http://schemas.microsoft.com/office/drawing/2014/main" id="{E2282203-EEEC-CF40-BC6C-B799DEB3927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47062"/>
          <a:stretch/>
        </p:blipFill>
        <p:spPr>
          <a:xfrm>
            <a:off x="8088953" y="-190831"/>
            <a:ext cx="5244059" cy="68579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B80030AF-5B9F-184F-BE6B-F27B1D9D6557}"/>
              </a:ext>
            </a:extLst>
          </p:cNvPr>
          <p:cNvCxnSpPr>
            <a:cxnSpLocks/>
          </p:cNvCxnSpPr>
          <p:nvPr/>
        </p:nvCxnSpPr>
        <p:spPr>
          <a:xfrm flipH="1">
            <a:off x="962519" y="767237"/>
            <a:ext cx="7646948" cy="0"/>
          </a:xfrm>
          <a:prstGeom prst="line">
            <a:avLst/>
          </a:prstGeom>
          <a:ln w="12700">
            <a:gradFill flip="none" rotWithShape="1">
              <a:gsLst>
                <a:gs pos="82000">
                  <a:schemeClr val="accent1">
                    <a:lumMod val="5000"/>
                    <a:lumOff val="95000"/>
                    <a:alpha val="51226"/>
                  </a:schemeClr>
                </a:gs>
                <a:gs pos="0">
                  <a:schemeClr val="tx1">
                    <a:lumMod val="65000"/>
                    <a:lumOff val="35000"/>
                  </a:schemeClr>
                </a:gs>
                <a:gs pos="0">
                  <a:schemeClr val="tx1">
                    <a:lumMod val="75000"/>
                    <a:lumOff val="2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22" name="Rectangle 1">
            <a:extLst>
              <a:ext uri="{FF2B5EF4-FFF2-40B4-BE49-F238E27FC236}">
                <a16:creationId xmlns:a16="http://schemas.microsoft.com/office/drawing/2014/main" id="{6E17BA0E-5309-434C-9521-E6FBA6FD4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582" y="378591"/>
            <a:ext cx="7661878" cy="1183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3644" rIns="0" bIns="0">
            <a:spAutoFit/>
          </a:bodyPr>
          <a:lstStyle>
            <a:lvl1pPr marL="11113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1pPr>
            <a:lvl2pPr marL="742950" indent="-28575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2pPr>
            <a:lvl3pPr marL="11430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3pPr>
            <a:lvl4pPr marL="16002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4pPr>
            <a:lvl5pPr marL="20574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5pPr>
            <a:lvl6pPr marL="25146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6pPr>
            <a:lvl7pPr marL="29718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7pPr>
            <a:lvl8pPr marL="34290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8pPr>
            <a:lvl9pPr marL="38862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9pPr>
          </a:lstStyle>
          <a:p>
            <a:pPr algn="ctr" eaLnBrk="1"/>
            <a:r>
              <a:rPr lang="ru-RU" altLang="ru-RU" sz="28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ru-RU" altLang="ru-RU" sz="24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Общие положения, регламентирующие проведение проверок  исполнения Правил нотариального делопроизводства</a:t>
            </a:r>
            <a:endParaRPr lang="en-US" altLang="ru-RU" sz="24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9979" y="163496"/>
            <a:ext cx="756248" cy="75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6" name="Freeform 791">
            <a:extLst>
              <a:ext uri="{FF2B5EF4-FFF2-40B4-BE49-F238E27FC236}">
                <a16:creationId xmlns:a16="http://schemas.microsoft.com/office/drawing/2014/main" id="{46F8CB16-56E0-E44E-B40D-559C341BC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11" y="5688825"/>
            <a:ext cx="272356" cy="316654"/>
          </a:xfrm>
          <a:custGeom>
            <a:avLst/>
            <a:gdLst>
              <a:gd name="T0" fmla="*/ 167987 w 263164"/>
              <a:gd name="T1" fmla="*/ 282222 h 306027"/>
              <a:gd name="T2" fmla="*/ 68160 w 263164"/>
              <a:gd name="T3" fmla="*/ 250825 h 306027"/>
              <a:gd name="T4" fmla="*/ 68160 w 263164"/>
              <a:gd name="T5" fmla="*/ 260010 h 306027"/>
              <a:gd name="T6" fmla="*/ 9002 w 263164"/>
              <a:gd name="T7" fmla="*/ 263804 h 306027"/>
              <a:gd name="T8" fmla="*/ 240171 w 263164"/>
              <a:gd name="T9" fmla="*/ 238903 h 306027"/>
              <a:gd name="T10" fmla="*/ 118939 w 263164"/>
              <a:gd name="T11" fmla="*/ 101240 h 306027"/>
              <a:gd name="T12" fmla="*/ 160157 w 263164"/>
              <a:gd name="T13" fmla="*/ 50800 h 306027"/>
              <a:gd name="T14" fmla="*/ 160157 w 263164"/>
              <a:gd name="T15" fmla="*/ 50800 h 306027"/>
              <a:gd name="T16" fmla="*/ 29526 w 263164"/>
              <a:gd name="T17" fmla="*/ 229881 h 306027"/>
              <a:gd name="T18" fmla="*/ 149394 w 263164"/>
              <a:gd name="T19" fmla="*/ 27449 h 306027"/>
              <a:gd name="T20" fmla="*/ 107858 w 263164"/>
              <a:gd name="T21" fmla="*/ 25282 h 306027"/>
              <a:gd name="T22" fmla="*/ 95578 w 263164"/>
              <a:gd name="T23" fmla="*/ 55983 h 306027"/>
              <a:gd name="T24" fmla="*/ 90160 w 263164"/>
              <a:gd name="T25" fmla="*/ 74764 h 306027"/>
              <a:gd name="T26" fmla="*/ 67767 w 263164"/>
              <a:gd name="T27" fmla="*/ 109437 h 306027"/>
              <a:gd name="T28" fmla="*/ 87993 w 263164"/>
              <a:gd name="T29" fmla="*/ 135442 h 306027"/>
              <a:gd name="T30" fmla="*/ 101718 w 263164"/>
              <a:gd name="T31" fmla="*/ 149528 h 306027"/>
              <a:gd name="T32" fmla="*/ 120861 w 263164"/>
              <a:gd name="T33" fmla="*/ 186368 h 306027"/>
              <a:gd name="T34" fmla="*/ 149394 w 263164"/>
              <a:gd name="T35" fmla="*/ 177339 h 306027"/>
              <a:gd name="T36" fmla="*/ 168536 w 263164"/>
              <a:gd name="T37" fmla="*/ 182034 h 306027"/>
              <a:gd name="T38" fmla="*/ 200681 w 263164"/>
              <a:gd name="T39" fmla="*/ 186368 h 306027"/>
              <a:gd name="T40" fmla="*/ 219823 w 263164"/>
              <a:gd name="T41" fmla="*/ 149528 h 306027"/>
              <a:gd name="T42" fmla="*/ 233548 w 263164"/>
              <a:gd name="T43" fmla="*/ 135442 h 306027"/>
              <a:gd name="T44" fmla="*/ 253412 w 263164"/>
              <a:gd name="T45" fmla="*/ 109798 h 306027"/>
              <a:gd name="T46" fmla="*/ 235715 w 263164"/>
              <a:gd name="T47" fmla="*/ 90656 h 306027"/>
              <a:gd name="T48" fmla="*/ 237882 w 263164"/>
              <a:gd name="T49" fmla="*/ 49481 h 306027"/>
              <a:gd name="T50" fmla="*/ 207182 w 263164"/>
              <a:gd name="T51" fmla="*/ 36840 h 306027"/>
              <a:gd name="T52" fmla="*/ 188401 w 263164"/>
              <a:gd name="T53" fmla="*/ 31422 h 306027"/>
              <a:gd name="T54" fmla="*/ 153728 w 263164"/>
              <a:gd name="T55" fmla="*/ 9391 h 306027"/>
              <a:gd name="T56" fmla="*/ 177565 w 263164"/>
              <a:gd name="T57" fmla="*/ 18781 h 306027"/>
              <a:gd name="T58" fmla="*/ 205376 w 263164"/>
              <a:gd name="T59" fmla="*/ 10113 h 306027"/>
              <a:gd name="T60" fmla="*/ 217295 w 263164"/>
              <a:gd name="T61" fmla="*/ 38285 h 306027"/>
              <a:gd name="T62" fmla="*/ 253051 w 263164"/>
              <a:gd name="T63" fmla="*/ 57427 h 306027"/>
              <a:gd name="T64" fmla="*/ 253412 w 263164"/>
              <a:gd name="T65" fmla="*/ 85238 h 306027"/>
              <a:gd name="T66" fmla="*/ 244383 w 263164"/>
              <a:gd name="T67" fmla="*/ 119189 h 306027"/>
              <a:gd name="T68" fmla="*/ 245828 w 263164"/>
              <a:gd name="T69" fmla="*/ 160002 h 306027"/>
              <a:gd name="T70" fmla="*/ 217295 w 263164"/>
              <a:gd name="T71" fmla="*/ 166142 h 306027"/>
              <a:gd name="T72" fmla="*/ 205376 w 263164"/>
              <a:gd name="T73" fmla="*/ 194314 h 306027"/>
              <a:gd name="T74" fmla="*/ 177565 w 263164"/>
              <a:gd name="T75" fmla="*/ 185646 h 306027"/>
              <a:gd name="T76" fmla="*/ 143976 w 263164"/>
              <a:gd name="T77" fmla="*/ 195036 h 306027"/>
              <a:gd name="T78" fmla="*/ 116165 w 263164"/>
              <a:gd name="T79" fmla="*/ 194314 h 306027"/>
              <a:gd name="T80" fmla="*/ 104607 w 263164"/>
              <a:gd name="T81" fmla="*/ 166142 h 306027"/>
              <a:gd name="T82" fmla="*/ 76074 w 263164"/>
              <a:gd name="T83" fmla="*/ 160002 h 306027"/>
              <a:gd name="T84" fmla="*/ 77158 w 263164"/>
              <a:gd name="T85" fmla="*/ 119189 h 306027"/>
              <a:gd name="T86" fmla="*/ 68128 w 263164"/>
              <a:gd name="T87" fmla="*/ 85238 h 306027"/>
              <a:gd name="T88" fmla="*/ 68490 w 263164"/>
              <a:gd name="T89" fmla="*/ 57427 h 306027"/>
              <a:gd name="T90" fmla="*/ 97022 w 263164"/>
              <a:gd name="T91" fmla="*/ 45869 h 306027"/>
              <a:gd name="T92" fmla="*/ 116165 w 263164"/>
              <a:gd name="T93" fmla="*/ 10113 h 306027"/>
              <a:gd name="T94" fmla="*/ 143976 w 263164"/>
              <a:gd name="T95" fmla="*/ 18781 h 306027"/>
              <a:gd name="T96" fmla="*/ 34207 w 263164"/>
              <a:gd name="T97" fmla="*/ 0 h 306027"/>
              <a:gd name="T98" fmla="*/ 38888 w 263164"/>
              <a:gd name="T99" fmla="*/ 9383 h 306027"/>
              <a:gd name="T100" fmla="*/ 247732 w 263164"/>
              <a:gd name="T101" fmla="*/ 181523 h 306027"/>
              <a:gd name="T102" fmla="*/ 251693 w 263164"/>
              <a:gd name="T103" fmla="*/ 236016 h 306027"/>
              <a:gd name="T104" fmla="*/ 247012 w 263164"/>
              <a:gd name="T105" fmla="*/ 306027 h 306027"/>
              <a:gd name="T106" fmla="*/ 0 w 263164"/>
              <a:gd name="T107" fmla="*/ 34284 h 3060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63164" h="306027">
                <a:moveTo>
                  <a:pt x="42790" y="273050"/>
                </a:moveTo>
                <a:lnTo>
                  <a:pt x="167987" y="273050"/>
                </a:lnTo>
                <a:cubicBezTo>
                  <a:pt x="170513" y="273050"/>
                  <a:pt x="172677" y="275167"/>
                  <a:pt x="172677" y="277636"/>
                </a:cubicBezTo>
                <a:cubicBezTo>
                  <a:pt x="172677" y="280106"/>
                  <a:pt x="170513" y="282222"/>
                  <a:pt x="167987" y="282222"/>
                </a:cubicBezTo>
                <a:lnTo>
                  <a:pt x="42790" y="282222"/>
                </a:lnTo>
                <a:cubicBezTo>
                  <a:pt x="40265" y="282222"/>
                  <a:pt x="38100" y="280106"/>
                  <a:pt x="38100" y="277636"/>
                </a:cubicBezTo>
                <a:cubicBezTo>
                  <a:pt x="38100" y="275167"/>
                  <a:pt x="40265" y="273050"/>
                  <a:pt x="42790" y="273050"/>
                </a:cubicBezTo>
                <a:close/>
                <a:moveTo>
                  <a:pt x="68160" y="250825"/>
                </a:moveTo>
                <a:lnTo>
                  <a:pt x="203303" y="250825"/>
                </a:lnTo>
                <a:cubicBezTo>
                  <a:pt x="205812" y="250825"/>
                  <a:pt x="207605" y="253206"/>
                  <a:pt x="207605" y="255247"/>
                </a:cubicBezTo>
                <a:cubicBezTo>
                  <a:pt x="207605" y="257629"/>
                  <a:pt x="205812" y="260010"/>
                  <a:pt x="203303" y="260010"/>
                </a:cubicBezTo>
                <a:lnTo>
                  <a:pt x="68160" y="260010"/>
                </a:lnTo>
                <a:cubicBezTo>
                  <a:pt x="65651" y="260010"/>
                  <a:pt x="63500" y="257629"/>
                  <a:pt x="63500" y="255247"/>
                </a:cubicBezTo>
                <a:cubicBezTo>
                  <a:pt x="63500" y="253206"/>
                  <a:pt x="65651" y="250825"/>
                  <a:pt x="68160" y="250825"/>
                </a:cubicBezTo>
                <a:close/>
                <a:moveTo>
                  <a:pt x="33847" y="238903"/>
                </a:moveTo>
                <a:cubicBezTo>
                  <a:pt x="20164" y="238903"/>
                  <a:pt x="9002" y="250091"/>
                  <a:pt x="9002" y="263804"/>
                </a:cubicBezTo>
                <a:lnTo>
                  <a:pt x="9002" y="271744"/>
                </a:lnTo>
                <a:cubicBezTo>
                  <a:pt x="9002" y="285457"/>
                  <a:pt x="20164" y="296644"/>
                  <a:pt x="33847" y="296644"/>
                </a:cubicBezTo>
                <a:lnTo>
                  <a:pt x="239451" y="296644"/>
                </a:lnTo>
                <a:cubicBezTo>
                  <a:pt x="230809" y="276796"/>
                  <a:pt x="230809" y="259113"/>
                  <a:pt x="240171" y="238903"/>
                </a:cubicBezTo>
                <a:lnTo>
                  <a:pt x="34207" y="238903"/>
                </a:lnTo>
                <a:lnTo>
                  <a:pt x="33847" y="238903"/>
                </a:lnTo>
                <a:close/>
                <a:moveTo>
                  <a:pt x="160157" y="60168"/>
                </a:moveTo>
                <a:cubicBezTo>
                  <a:pt x="137379" y="60168"/>
                  <a:pt x="118939" y="78542"/>
                  <a:pt x="118939" y="101240"/>
                </a:cubicBezTo>
                <a:cubicBezTo>
                  <a:pt x="118939" y="124298"/>
                  <a:pt x="137379" y="142672"/>
                  <a:pt x="160157" y="142672"/>
                </a:cubicBezTo>
                <a:cubicBezTo>
                  <a:pt x="182936" y="142672"/>
                  <a:pt x="201738" y="124298"/>
                  <a:pt x="201738" y="101240"/>
                </a:cubicBezTo>
                <a:cubicBezTo>
                  <a:pt x="201738" y="78542"/>
                  <a:pt x="182936" y="60168"/>
                  <a:pt x="160157" y="60168"/>
                </a:cubicBezTo>
                <a:close/>
                <a:moveTo>
                  <a:pt x="160157" y="50800"/>
                </a:moveTo>
                <a:cubicBezTo>
                  <a:pt x="187998" y="50800"/>
                  <a:pt x="210777" y="73498"/>
                  <a:pt x="210777" y="101240"/>
                </a:cubicBezTo>
                <a:cubicBezTo>
                  <a:pt x="210777" y="129342"/>
                  <a:pt x="187998" y="152040"/>
                  <a:pt x="160157" y="152040"/>
                </a:cubicBezTo>
                <a:cubicBezTo>
                  <a:pt x="132317" y="152040"/>
                  <a:pt x="109538" y="129342"/>
                  <a:pt x="109538" y="101240"/>
                </a:cubicBezTo>
                <a:cubicBezTo>
                  <a:pt x="109538" y="73498"/>
                  <a:pt x="132317" y="50800"/>
                  <a:pt x="160157" y="50800"/>
                </a:cubicBezTo>
                <a:close/>
                <a:moveTo>
                  <a:pt x="29526" y="9744"/>
                </a:moveTo>
                <a:cubicBezTo>
                  <a:pt x="18004" y="11548"/>
                  <a:pt x="9002" y="22014"/>
                  <a:pt x="9002" y="34284"/>
                </a:cubicBezTo>
                <a:lnTo>
                  <a:pt x="9002" y="240347"/>
                </a:lnTo>
                <a:cubicBezTo>
                  <a:pt x="14403" y="234934"/>
                  <a:pt x="21604" y="230964"/>
                  <a:pt x="29526" y="229881"/>
                </a:cubicBezTo>
                <a:lnTo>
                  <a:pt x="29526" y="9744"/>
                </a:lnTo>
                <a:close/>
                <a:moveTo>
                  <a:pt x="153728" y="9391"/>
                </a:moveTo>
                <a:lnTo>
                  <a:pt x="153366" y="22393"/>
                </a:lnTo>
                <a:cubicBezTo>
                  <a:pt x="153366" y="24921"/>
                  <a:pt x="151561" y="26727"/>
                  <a:pt x="149394" y="27449"/>
                </a:cubicBezTo>
                <a:cubicBezTo>
                  <a:pt x="143976" y="28172"/>
                  <a:pt x="138558" y="29616"/>
                  <a:pt x="133141" y="31422"/>
                </a:cubicBezTo>
                <a:cubicBezTo>
                  <a:pt x="130974" y="32145"/>
                  <a:pt x="128806" y="31422"/>
                  <a:pt x="127362" y="29616"/>
                </a:cubicBezTo>
                <a:lnTo>
                  <a:pt x="120861" y="18059"/>
                </a:lnTo>
                <a:lnTo>
                  <a:pt x="107858" y="25282"/>
                </a:lnTo>
                <a:lnTo>
                  <a:pt x="114359" y="36840"/>
                </a:lnTo>
                <a:cubicBezTo>
                  <a:pt x="115443" y="39007"/>
                  <a:pt x="115082" y="41535"/>
                  <a:pt x="113276" y="42980"/>
                </a:cubicBezTo>
                <a:cubicBezTo>
                  <a:pt x="108941" y="46592"/>
                  <a:pt x="104968" y="50204"/>
                  <a:pt x="101718" y="54899"/>
                </a:cubicBezTo>
                <a:cubicBezTo>
                  <a:pt x="99912" y="56705"/>
                  <a:pt x="97384" y="57066"/>
                  <a:pt x="95578" y="55983"/>
                </a:cubicBezTo>
                <a:lnTo>
                  <a:pt x="84381" y="49481"/>
                </a:lnTo>
                <a:lnTo>
                  <a:pt x="76435" y="62123"/>
                </a:lnTo>
                <a:lnTo>
                  <a:pt x="87993" y="68985"/>
                </a:lnTo>
                <a:cubicBezTo>
                  <a:pt x="90160" y="70069"/>
                  <a:pt x="90882" y="72597"/>
                  <a:pt x="90160" y="74764"/>
                </a:cubicBezTo>
                <a:cubicBezTo>
                  <a:pt x="87993" y="79820"/>
                  <a:pt x="86548" y="85238"/>
                  <a:pt x="85826" y="90656"/>
                </a:cubicBezTo>
                <a:cubicBezTo>
                  <a:pt x="85465" y="93184"/>
                  <a:pt x="83659" y="94629"/>
                  <a:pt x="81131" y="94629"/>
                </a:cubicBezTo>
                <a:lnTo>
                  <a:pt x="68128" y="94629"/>
                </a:lnTo>
                <a:lnTo>
                  <a:pt x="67767" y="109437"/>
                </a:lnTo>
                <a:lnTo>
                  <a:pt x="81131" y="109798"/>
                </a:lnTo>
                <a:cubicBezTo>
                  <a:pt x="83659" y="109798"/>
                  <a:pt x="85465" y="111604"/>
                  <a:pt x="85826" y="113771"/>
                </a:cubicBezTo>
                <a:cubicBezTo>
                  <a:pt x="86548" y="119189"/>
                  <a:pt x="87993" y="124607"/>
                  <a:pt x="90160" y="130024"/>
                </a:cubicBezTo>
                <a:cubicBezTo>
                  <a:pt x="90882" y="131830"/>
                  <a:pt x="90160" y="134358"/>
                  <a:pt x="87993" y="135442"/>
                </a:cubicBezTo>
                <a:lnTo>
                  <a:pt x="76797" y="141943"/>
                </a:lnTo>
                <a:lnTo>
                  <a:pt x="84020" y="155307"/>
                </a:lnTo>
                <a:lnTo>
                  <a:pt x="95578" y="148444"/>
                </a:lnTo>
                <a:cubicBezTo>
                  <a:pt x="97384" y="147361"/>
                  <a:pt x="99912" y="148083"/>
                  <a:pt x="101718" y="149528"/>
                </a:cubicBezTo>
                <a:cubicBezTo>
                  <a:pt x="104968" y="154223"/>
                  <a:pt x="108941" y="157835"/>
                  <a:pt x="113276" y="161447"/>
                </a:cubicBezTo>
                <a:cubicBezTo>
                  <a:pt x="115082" y="162891"/>
                  <a:pt x="115443" y="165420"/>
                  <a:pt x="114359" y="167587"/>
                </a:cubicBezTo>
                <a:lnTo>
                  <a:pt x="107858" y="178783"/>
                </a:lnTo>
                <a:lnTo>
                  <a:pt x="120861" y="186368"/>
                </a:lnTo>
                <a:lnTo>
                  <a:pt x="127362" y="175172"/>
                </a:lnTo>
                <a:cubicBezTo>
                  <a:pt x="128445" y="173727"/>
                  <a:pt x="129890" y="172643"/>
                  <a:pt x="131696" y="172643"/>
                </a:cubicBezTo>
                <a:cubicBezTo>
                  <a:pt x="132057" y="172643"/>
                  <a:pt x="132779" y="172643"/>
                  <a:pt x="133141" y="173004"/>
                </a:cubicBezTo>
                <a:cubicBezTo>
                  <a:pt x="138558" y="175172"/>
                  <a:pt x="143976" y="176616"/>
                  <a:pt x="149394" y="177339"/>
                </a:cubicBezTo>
                <a:cubicBezTo>
                  <a:pt x="151561" y="177700"/>
                  <a:pt x="153366" y="179506"/>
                  <a:pt x="153366" y="182034"/>
                </a:cubicBezTo>
                <a:lnTo>
                  <a:pt x="153366" y="195036"/>
                </a:lnTo>
                <a:lnTo>
                  <a:pt x="168175" y="195398"/>
                </a:lnTo>
                <a:lnTo>
                  <a:pt x="168536" y="182034"/>
                </a:lnTo>
                <a:cubicBezTo>
                  <a:pt x="168536" y="179506"/>
                  <a:pt x="169981" y="177700"/>
                  <a:pt x="172148" y="177339"/>
                </a:cubicBezTo>
                <a:cubicBezTo>
                  <a:pt x="177565" y="176616"/>
                  <a:pt x="182983" y="175172"/>
                  <a:pt x="188401" y="173004"/>
                </a:cubicBezTo>
                <a:cubicBezTo>
                  <a:pt x="190568" y="171921"/>
                  <a:pt x="193096" y="173004"/>
                  <a:pt x="194179" y="175172"/>
                </a:cubicBezTo>
                <a:lnTo>
                  <a:pt x="200681" y="186368"/>
                </a:lnTo>
                <a:lnTo>
                  <a:pt x="213683" y="179144"/>
                </a:lnTo>
                <a:lnTo>
                  <a:pt x="207182" y="167587"/>
                </a:lnTo>
                <a:cubicBezTo>
                  <a:pt x="206098" y="165420"/>
                  <a:pt x="206459" y="162891"/>
                  <a:pt x="208265" y="161447"/>
                </a:cubicBezTo>
                <a:cubicBezTo>
                  <a:pt x="212599" y="157835"/>
                  <a:pt x="216572" y="154223"/>
                  <a:pt x="219823" y="149528"/>
                </a:cubicBezTo>
                <a:cubicBezTo>
                  <a:pt x="221268" y="148083"/>
                  <a:pt x="224157" y="147361"/>
                  <a:pt x="225963" y="148444"/>
                </a:cubicBezTo>
                <a:lnTo>
                  <a:pt x="237521" y="155307"/>
                </a:lnTo>
                <a:lnTo>
                  <a:pt x="245105" y="142304"/>
                </a:lnTo>
                <a:lnTo>
                  <a:pt x="233548" y="135442"/>
                </a:lnTo>
                <a:cubicBezTo>
                  <a:pt x="231742" y="134358"/>
                  <a:pt x="230658" y="131830"/>
                  <a:pt x="231742" y="130024"/>
                </a:cubicBezTo>
                <a:cubicBezTo>
                  <a:pt x="233548" y="124607"/>
                  <a:pt x="234992" y="119189"/>
                  <a:pt x="235715" y="113771"/>
                </a:cubicBezTo>
                <a:cubicBezTo>
                  <a:pt x="236076" y="111604"/>
                  <a:pt x="238243" y="109798"/>
                  <a:pt x="240410" y="109798"/>
                </a:cubicBezTo>
                <a:lnTo>
                  <a:pt x="253412" y="109798"/>
                </a:lnTo>
                <a:lnTo>
                  <a:pt x="253773" y="94990"/>
                </a:lnTo>
                <a:lnTo>
                  <a:pt x="253412" y="94629"/>
                </a:lnTo>
                <a:lnTo>
                  <a:pt x="240410" y="94629"/>
                </a:lnTo>
                <a:cubicBezTo>
                  <a:pt x="238243" y="94629"/>
                  <a:pt x="236076" y="93184"/>
                  <a:pt x="235715" y="90656"/>
                </a:cubicBezTo>
                <a:cubicBezTo>
                  <a:pt x="234992" y="85238"/>
                  <a:pt x="233548" y="79820"/>
                  <a:pt x="231742" y="74764"/>
                </a:cubicBezTo>
                <a:cubicBezTo>
                  <a:pt x="230658" y="72597"/>
                  <a:pt x="231742" y="70069"/>
                  <a:pt x="233548" y="68985"/>
                </a:cubicBezTo>
                <a:lnTo>
                  <a:pt x="245105" y="62484"/>
                </a:lnTo>
                <a:lnTo>
                  <a:pt x="237882" y="49481"/>
                </a:lnTo>
                <a:lnTo>
                  <a:pt x="225963" y="55983"/>
                </a:lnTo>
                <a:cubicBezTo>
                  <a:pt x="224157" y="57066"/>
                  <a:pt x="221268" y="56705"/>
                  <a:pt x="219823" y="54899"/>
                </a:cubicBezTo>
                <a:cubicBezTo>
                  <a:pt x="216572" y="50204"/>
                  <a:pt x="212599" y="46592"/>
                  <a:pt x="208265" y="42980"/>
                </a:cubicBezTo>
                <a:cubicBezTo>
                  <a:pt x="206459" y="41535"/>
                  <a:pt x="206098" y="39007"/>
                  <a:pt x="207182" y="36840"/>
                </a:cubicBezTo>
                <a:lnTo>
                  <a:pt x="213683" y="25644"/>
                </a:lnTo>
                <a:lnTo>
                  <a:pt x="201042" y="18059"/>
                </a:lnTo>
                <a:lnTo>
                  <a:pt x="194179" y="29616"/>
                </a:lnTo>
                <a:cubicBezTo>
                  <a:pt x="193096" y="31422"/>
                  <a:pt x="190568" y="32145"/>
                  <a:pt x="188401" y="31422"/>
                </a:cubicBezTo>
                <a:cubicBezTo>
                  <a:pt x="182983" y="29616"/>
                  <a:pt x="177565" y="28172"/>
                  <a:pt x="172148" y="27449"/>
                </a:cubicBezTo>
                <a:cubicBezTo>
                  <a:pt x="169981" y="26727"/>
                  <a:pt x="168536" y="24921"/>
                  <a:pt x="168536" y="22393"/>
                </a:cubicBezTo>
                <a:lnTo>
                  <a:pt x="168536" y="9391"/>
                </a:lnTo>
                <a:lnTo>
                  <a:pt x="153728" y="9391"/>
                </a:lnTo>
                <a:close/>
                <a:moveTo>
                  <a:pt x="153728" y="0"/>
                </a:moveTo>
                <a:lnTo>
                  <a:pt x="168175" y="0"/>
                </a:lnTo>
                <a:cubicBezTo>
                  <a:pt x="173592" y="0"/>
                  <a:pt x="177565" y="4334"/>
                  <a:pt x="177565" y="9391"/>
                </a:cubicBezTo>
                <a:lnTo>
                  <a:pt x="177565" y="18781"/>
                </a:lnTo>
                <a:cubicBezTo>
                  <a:pt x="181177" y="19503"/>
                  <a:pt x="184428" y="20587"/>
                  <a:pt x="188039" y="21309"/>
                </a:cubicBezTo>
                <a:lnTo>
                  <a:pt x="192735" y="13363"/>
                </a:lnTo>
                <a:cubicBezTo>
                  <a:pt x="193818" y="11196"/>
                  <a:pt x="195985" y="9752"/>
                  <a:pt x="198152" y="9029"/>
                </a:cubicBezTo>
                <a:cubicBezTo>
                  <a:pt x="201042" y="8307"/>
                  <a:pt x="203209" y="8668"/>
                  <a:pt x="205376" y="10113"/>
                </a:cubicBezTo>
                <a:lnTo>
                  <a:pt x="218378" y="17336"/>
                </a:lnTo>
                <a:cubicBezTo>
                  <a:pt x="220545" y="18420"/>
                  <a:pt x="221990" y="20587"/>
                  <a:pt x="222712" y="23115"/>
                </a:cubicBezTo>
                <a:cubicBezTo>
                  <a:pt x="223435" y="25644"/>
                  <a:pt x="223073" y="28172"/>
                  <a:pt x="221990" y="30339"/>
                </a:cubicBezTo>
                <a:lnTo>
                  <a:pt x="217295" y="38285"/>
                </a:lnTo>
                <a:cubicBezTo>
                  <a:pt x="219823" y="40813"/>
                  <a:pt x="222351" y="43341"/>
                  <a:pt x="224518" y="45869"/>
                </a:cubicBezTo>
                <a:lnTo>
                  <a:pt x="232464" y="41174"/>
                </a:lnTo>
                <a:cubicBezTo>
                  <a:pt x="237521" y="38646"/>
                  <a:pt x="242938" y="40091"/>
                  <a:pt x="245828" y="44786"/>
                </a:cubicBezTo>
                <a:lnTo>
                  <a:pt x="253051" y="57427"/>
                </a:lnTo>
                <a:cubicBezTo>
                  <a:pt x="255579" y="62123"/>
                  <a:pt x="254135" y="67902"/>
                  <a:pt x="249801" y="70430"/>
                </a:cubicBezTo>
                <a:lnTo>
                  <a:pt x="241493" y="75125"/>
                </a:lnTo>
                <a:cubicBezTo>
                  <a:pt x="242577" y="78737"/>
                  <a:pt x="243661" y="81988"/>
                  <a:pt x="244383" y="85238"/>
                </a:cubicBezTo>
                <a:lnTo>
                  <a:pt x="253412" y="85238"/>
                </a:lnTo>
                <a:cubicBezTo>
                  <a:pt x="258830" y="85238"/>
                  <a:pt x="263164" y="89572"/>
                  <a:pt x="263164" y="94990"/>
                </a:cubicBezTo>
                <a:lnTo>
                  <a:pt x="263164" y="109437"/>
                </a:lnTo>
                <a:cubicBezTo>
                  <a:pt x="263164" y="114855"/>
                  <a:pt x="258830" y="119189"/>
                  <a:pt x="253412" y="119189"/>
                </a:cubicBezTo>
                <a:lnTo>
                  <a:pt x="244383" y="119189"/>
                </a:lnTo>
                <a:cubicBezTo>
                  <a:pt x="243661" y="122440"/>
                  <a:pt x="242577" y="126051"/>
                  <a:pt x="241493" y="129663"/>
                </a:cubicBezTo>
                <a:lnTo>
                  <a:pt x="249801" y="133997"/>
                </a:lnTo>
                <a:cubicBezTo>
                  <a:pt x="254135" y="136887"/>
                  <a:pt x="255579" y="142304"/>
                  <a:pt x="253051" y="147000"/>
                </a:cubicBezTo>
                <a:lnTo>
                  <a:pt x="245828" y="160002"/>
                </a:lnTo>
                <a:cubicBezTo>
                  <a:pt x="244744" y="161808"/>
                  <a:pt x="242577" y="163614"/>
                  <a:pt x="239688" y="164336"/>
                </a:cubicBezTo>
                <a:cubicBezTo>
                  <a:pt x="237521" y="164697"/>
                  <a:pt x="234992" y="164336"/>
                  <a:pt x="232464" y="163253"/>
                </a:cubicBezTo>
                <a:lnTo>
                  <a:pt x="224518" y="158557"/>
                </a:lnTo>
                <a:cubicBezTo>
                  <a:pt x="222351" y="161086"/>
                  <a:pt x="219823" y="163975"/>
                  <a:pt x="217295" y="166142"/>
                </a:cubicBezTo>
                <a:lnTo>
                  <a:pt x="221990" y="174088"/>
                </a:lnTo>
                <a:cubicBezTo>
                  <a:pt x="223073" y="176255"/>
                  <a:pt x="223435" y="178783"/>
                  <a:pt x="222712" y="181312"/>
                </a:cubicBezTo>
                <a:cubicBezTo>
                  <a:pt x="221990" y="183840"/>
                  <a:pt x="220545" y="186007"/>
                  <a:pt x="218378" y="187090"/>
                </a:cubicBezTo>
                <a:lnTo>
                  <a:pt x="205376" y="194314"/>
                </a:lnTo>
                <a:cubicBezTo>
                  <a:pt x="203209" y="195759"/>
                  <a:pt x="201042" y="196120"/>
                  <a:pt x="198152" y="195398"/>
                </a:cubicBezTo>
                <a:cubicBezTo>
                  <a:pt x="195985" y="194675"/>
                  <a:pt x="193818" y="193230"/>
                  <a:pt x="192735" y="191063"/>
                </a:cubicBezTo>
                <a:lnTo>
                  <a:pt x="188039" y="182756"/>
                </a:lnTo>
                <a:cubicBezTo>
                  <a:pt x="184428" y="184201"/>
                  <a:pt x="181177" y="184923"/>
                  <a:pt x="177565" y="185646"/>
                </a:cubicBezTo>
                <a:lnTo>
                  <a:pt x="177565" y="195036"/>
                </a:lnTo>
                <a:cubicBezTo>
                  <a:pt x="177565" y="200454"/>
                  <a:pt x="173592" y="204427"/>
                  <a:pt x="168175" y="204427"/>
                </a:cubicBezTo>
                <a:lnTo>
                  <a:pt x="153728" y="204427"/>
                </a:lnTo>
                <a:cubicBezTo>
                  <a:pt x="148310" y="204427"/>
                  <a:pt x="143976" y="200454"/>
                  <a:pt x="143976" y="195036"/>
                </a:cubicBezTo>
                <a:lnTo>
                  <a:pt x="143976" y="185646"/>
                </a:lnTo>
                <a:cubicBezTo>
                  <a:pt x="140364" y="184923"/>
                  <a:pt x="137114" y="184201"/>
                  <a:pt x="133502" y="182756"/>
                </a:cubicBezTo>
                <a:lnTo>
                  <a:pt x="128806" y="191063"/>
                </a:lnTo>
                <a:cubicBezTo>
                  <a:pt x="126278" y="195398"/>
                  <a:pt x="120499" y="197203"/>
                  <a:pt x="116165" y="194314"/>
                </a:cubicBezTo>
                <a:lnTo>
                  <a:pt x="103162" y="187090"/>
                </a:lnTo>
                <a:cubicBezTo>
                  <a:pt x="100995" y="186007"/>
                  <a:pt x="99551" y="183840"/>
                  <a:pt x="98828" y="181312"/>
                </a:cubicBezTo>
                <a:cubicBezTo>
                  <a:pt x="98106" y="178783"/>
                  <a:pt x="98828" y="176255"/>
                  <a:pt x="99912" y="174088"/>
                </a:cubicBezTo>
                <a:lnTo>
                  <a:pt x="104607" y="166142"/>
                </a:lnTo>
                <a:cubicBezTo>
                  <a:pt x="101718" y="163975"/>
                  <a:pt x="99190" y="161086"/>
                  <a:pt x="97022" y="158557"/>
                </a:cubicBezTo>
                <a:lnTo>
                  <a:pt x="88715" y="163253"/>
                </a:lnTo>
                <a:cubicBezTo>
                  <a:pt x="86548" y="164336"/>
                  <a:pt x="84381" y="164697"/>
                  <a:pt x="81492" y="164336"/>
                </a:cubicBezTo>
                <a:cubicBezTo>
                  <a:pt x="79325" y="163614"/>
                  <a:pt x="77158" y="161808"/>
                  <a:pt x="76074" y="160002"/>
                </a:cubicBezTo>
                <a:lnTo>
                  <a:pt x="68490" y="147000"/>
                </a:lnTo>
                <a:cubicBezTo>
                  <a:pt x="65961" y="142304"/>
                  <a:pt x="67406" y="136887"/>
                  <a:pt x="72101" y="133997"/>
                </a:cubicBezTo>
                <a:lnTo>
                  <a:pt x="80047" y="129663"/>
                </a:lnTo>
                <a:cubicBezTo>
                  <a:pt x="78964" y="126051"/>
                  <a:pt x="77880" y="122440"/>
                  <a:pt x="77158" y="119189"/>
                </a:cubicBezTo>
                <a:lnTo>
                  <a:pt x="68128" y="119189"/>
                </a:lnTo>
                <a:cubicBezTo>
                  <a:pt x="62711" y="119189"/>
                  <a:pt x="58738" y="114855"/>
                  <a:pt x="58738" y="109437"/>
                </a:cubicBezTo>
                <a:lnTo>
                  <a:pt x="58738" y="94990"/>
                </a:lnTo>
                <a:cubicBezTo>
                  <a:pt x="58738" y="89572"/>
                  <a:pt x="62711" y="85238"/>
                  <a:pt x="68128" y="85238"/>
                </a:cubicBezTo>
                <a:lnTo>
                  <a:pt x="77158" y="85238"/>
                </a:lnTo>
                <a:cubicBezTo>
                  <a:pt x="77880" y="81988"/>
                  <a:pt x="78964" y="78737"/>
                  <a:pt x="80047" y="75125"/>
                </a:cubicBezTo>
                <a:lnTo>
                  <a:pt x="72101" y="70430"/>
                </a:lnTo>
                <a:cubicBezTo>
                  <a:pt x="67406" y="67902"/>
                  <a:pt x="65961" y="62123"/>
                  <a:pt x="68490" y="57427"/>
                </a:cubicBezTo>
                <a:lnTo>
                  <a:pt x="76074" y="44786"/>
                </a:lnTo>
                <a:cubicBezTo>
                  <a:pt x="77158" y="42619"/>
                  <a:pt x="79325" y="41174"/>
                  <a:pt x="81492" y="40452"/>
                </a:cubicBezTo>
                <a:cubicBezTo>
                  <a:pt x="84381" y="39729"/>
                  <a:pt x="86548" y="40091"/>
                  <a:pt x="88715" y="41174"/>
                </a:cubicBezTo>
                <a:lnTo>
                  <a:pt x="97022" y="45869"/>
                </a:lnTo>
                <a:cubicBezTo>
                  <a:pt x="99190" y="43341"/>
                  <a:pt x="101718" y="40813"/>
                  <a:pt x="104607" y="38285"/>
                </a:cubicBezTo>
                <a:lnTo>
                  <a:pt x="99912" y="30339"/>
                </a:lnTo>
                <a:cubicBezTo>
                  <a:pt x="97022" y="25644"/>
                  <a:pt x="98828" y="20226"/>
                  <a:pt x="103162" y="17336"/>
                </a:cubicBezTo>
                <a:lnTo>
                  <a:pt x="116165" y="10113"/>
                </a:lnTo>
                <a:cubicBezTo>
                  <a:pt x="117971" y="8668"/>
                  <a:pt x="120861" y="8307"/>
                  <a:pt x="123028" y="9029"/>
                </a:cubicBezTo>
                <a:cubicBezTo>
                  <a:pt x="125917" y="9752"/>
                  <a:pt x="127723" y="11196"/>
                  <a:pt x="128806" y="13363"/>
                </a:cubicBezTo>
                <a:lnTo>
                  <a:pt x="133502" y="21309"/>
                </a:lnTo>
                <a:cubicBezTo>
                  <a:pt x="137114" y="20587"/>
                  <a:pt x="140364" y="19503"/>
                  <a:pt x="143976" y="18781"/>
                </a:cubicBezTo>
                <a:lnTo>
                  <a:pt x="143976" y="9391"/>
                </a:lnTo>
                <a:cubicBezTo>
                  <a:pt x="143976" y="4334"/>
                  <a:pt x="148310" y="0"/>
                  <a:pt x="153728" y="0"/>
                </a:cubicBezTo>
                <a:close/>
                <a:moveTo>
                  <a:pt x="33847" y="0"/>
                </a:moveTo>
                <a:cubicBezTo>
                  <a:pt x="33847" y="0"/>
                  <a:pt x="33847" y="0"/>
                  <a:pt x="34207" y="0"/>
                </a:cubicBezTo>
                <a:lnTo>
                  <a:pt x="84618" y="0"/>
                </a:lnTo>
                <a:cubicBezTo>
                  <a:pt x="87138" y="0"/>
                  <a:pt x="89299" y="2165"/>
                  <a:pt x="89299" y="4691"/>
                </a:cubicBezTo>
                <a:cubicBezTo>
                  <a:pt x="89299" y="7217"/>
                  <a:pt x="87138" y="9383"/>
                  <a:pt x="84618" y="9383"/>
                </a:cubicBezTo>
                <a:lnTo>
                  <a:pt x="38888" y="9383"/>
                </a:lnTo>
                <a:lnTo>
                  <a:pt x="38888" y="229520"/>
                </a:lnTo>
                <a:lnTo>
                  <a:pt x="242691" y="229520"/>
                </a:lnTo>
                <a:lnTo>
                  <a:pt x="242691" y="186215"/>
                </a:lnTo>
                <a:cubicBezTo>
                  <a:pt x="242691" y="183689"/>
                  <a:pt x="244852" y="181523"/>
                  <a:pt x="247732" y="181523"/>
                </a:cubicBezTo>
                <a:cubicBezTo>
                  <a:pt x="249893" y="181523"/>
                  <a:pt x="252053" y="183689"/>
                  <a:pt x="252053" y="186215"/>
                </a:cubicBezTo>
                <a:lnTo>
                  <a:pt x="252053" y="234212"/>
                </a:lnTo>
                <a:lnTo>
                  <a:pt x="252053" y="234573"/>
                </a:lnTo>
                <a:cubicBezTo>
                  <a:pt x="252053" y="234934"/>
                  <a:pt x="252053" y="235295"/>
                  <a:pt x="251693" y="236016"/>
                </a:cubicBezTo>
                <a:lnTo>
                  <a:pt x="251693" y="236377"/>
                </a:lnTo>
                <a:cubicBezTo>
                  <a:pt x="239090" y="259474"/>
                  <a:pt x="239090" y="277157"/>
                  <a:pt x="250973" y="299171"/>
                </a:cubicBezTo>
                <a:cubicBezTo>
                  <a:pt x="251693" y="300614"/>
                  <a:pt x="251693" y="302418"/>
                  <a:pt x="250973" y="303501"/>
                </a:cubicBezTo>
                <a:cubicBezTo>
                  <a:pt x="249893" y="305305"/>
                  <a:pt x="248452" y="306027"/>
                  <a:pt x="247012" y="306027"/>
                </a:cubicBezTo>
                <a:lnTo>
                  <a:pt x="33847" y="306027"/>
                </a:lnTo>
                <a:cubicBezTo>
                  <a:pt x="15123" y="306027"/>
                  <a:pt x="0" y="290870"/>
                  <a:pt x="0" y="271744"/>
                </a:cubicBezTo>
                <a:lnTo>
                  <a:pt x="0" y="263804"/>
                </a:lnTo>
                <a:lnTo>
                  <a:pt x="0" y="34284"/>
                </a:lnTo>
                <a:cubicBezTo>
                  <a:pt x="0" y="15157"/>
                  <a:pt x="15123" y="0"/>
                  <a:pt x="338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1100" dirty="0">
              <a:latin typeface="Lato Light" panose="020F050202020403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1827" y="1687730"/>
            <a:ext cx="8038357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ru-RU" sz="1400" dirty="0">
              <a:solidFill>
                <a:srgbClr val="0070C0"/>
              </a:solidFill>
              <a:latin typeface="Roboto Condensed Light" panose="020B0604020202020204" charset="0"/>
              <a:ea typeface="Roboto Condensed Light" panose="020B0604020202020204" charset="0"/>
              <a:cs typeface="+mn-cs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В 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соответствии с частью второй статьи 9 Основ контроль 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 за 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исполнением правил нотариального делопроизводства нотариусами, работающими в государственных нотариальных конторах, осуществляется территориальными органами Минюста России, а в отношении нотариусов, занимающихся частной практикой, – в порядке, определяемом Минюстом России совместно с Федеральной нотариальной 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палатой</a:t>
            </a:r>
          </a:p>
          <a:p>
            <a:pPr lvl="0" algn="just"/>
            <a:endParaRPr lang="ru-RU" sz="2000" dirty="0">
              <a:solidFill>
                <a:schemeClr val="tx1"/>
              </a:solidFill>
              <a:latin typeface="Cambria" panose="02040503050406030204" pitchFamily="18" charset="0"/>
              <a:ea typeface="Roboto Condensed Light" panose="020B0604020202020204" charset="0"/>
              <a:cs typeface="+mn-cs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Порядок 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контроля за исполнением Правил нотариального делопроизводства нотариусами, занимающимися частной практикой, установлен Главой 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XVI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Правил нотариального 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делопроизводства </a:t>
            </a:r>
            <a:endParaRPr lang="ru-RU" sz="2000" dirty="0">
              <a:solidFill>
                <a:schemeClr val="tx1"/>
              </a:solidFill>
              <a:latin typeface="Cambria" panose="02040503050406030204" pitchFamily="18" charset="0"/>
              <a:ea typeface="Roboto Condensed Light" panose="020B060402020202020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95080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59;p14">
            <a:extLst>
              <a:ext uri="{FF2B5EF4-FFF2-40B4-BE49-F238E27FC236}">
                <a16:creationId xmlns:a16="http://schemas.microsoft.com/office/drawing/2014/main" id="{E2282203-EEEC-CF40-BC6C-B799DEB3927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47062"/>
          <a:stretch/>
        </p:blipFill>
        <p:spPr>
          <a:xfrm>
            <a:off x="8088953" y="-190831"/>
            <a:ext cx="5244059" cy="68579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B80030AF-5B9F-184F-BE6B-F27B1D9D6557}"/>
              </a:ext>
            </a:extLst>
          </p:cNvPr>
          <p:cNvCxnSpPr>
            <a:cxnSpLocks/>
          </p:cNvCxnSpPr>
          <p:nvPr/>
        </p:nvCxnSpPr>
        <p:spPr>
          <a:xfrm flipH="1">
            <a:off x="962519" y="767237"/>
            <a:ext cx="7646948" cy="0"/>
          </a:xfrm>
          <a:prstGeom prst="line">
            <a:avLst/>
          </a:prstGeom>
          <a:ln w="12700">
            <a:gradFill flip="none" rotWithShape="1">
              <a:gsLst>
                <a:gs pos="82000">
                  <a:schemeClr val="accent1">
                    <a:lumMod val="5000"/>
                    <a:lumOff val="95000"/>
                    <a:alpha val="51226"/>
                  </a:schemeClr>
                </a:gs>
                <a:gs pos="0">
                  <a:schemeClr val="tx1">
                    <a:lumMod val="65000"/>
                    <a:lumOff val="35000"/>
                  </a:schemeClr>
                </a:gs>
                <a:gs pos="0">
                  <a:schemeClr val="tx1">
                    <a:lumMod val="75000"/>
                    <a:lumOff val="2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22" name="Rectangle 1">
            <a:extLst>
              <a:ext uri="{FF2B5EF4-FFF2-40B4-BE49-F238E27FC236}">
                <a16:creationId xmlns:a16="http://schemas.microsoft.com/office/drawing/2014/main" id="{6E17BA0E-5309-434C-9521-E6FBA6FD4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582" y="378591"/>
            <a:ext cx="7661878" cy="444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3644" rIns="0" bIns="0">
            <a:spAutoFit/>
          </a:bodyPr>
          <a:lstStyle>
            <a:lvl1pPr marL="11113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1pPr>
            <a:lvl2pPr marL="742950" indent="-28575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2pPr>
            <a:lvl3pPr marL="11430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3pPr>
            <a:lvl4pPr marL="16002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4pPr>
            <a:lvl5pPr marL="20574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5pPr>
            <a:lvl6pPr marL="25146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6pPr>
            <a:lvl7pPr marL="29718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7pPr>
            <a:lvl8pPr marL="34290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8pPr>
            <a:lvl9pPr marL="38862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9pPr>
          </a:lstStyle>
          <a:p>
            <a:pPr eaLnBrk="1">
              <a:spcBef>
                <a:spcPts val="107"/>
              </a:spcBef>
            </a:pPr>
            <a:r>
              <a:rPr lang="ru-RU" altLang="ru-RU" sz="28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СРОКИ ПРОВЕДЕНИЯ    </a:t>
            </a:r>
            <a:endParaRPr lang="en-US" altLang="ru-RU" sz="28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9979" y="163496"/>
            <a:ext cx="756248" cy="75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6" name="Freeform 791">
            <a:extLst>
              <a:ext uri="{FF2B5EF4-FFF2-40B4-BE49-F238E27FC236}">
                <a16:creationId xmlns:a16="http://schemas.microsoft.com/office/drawing/2014/main" id="{46F8CB16-56E0-E44E-B40D-559C341BC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11" y="5688825"/>
            <a:ext cx="272356" cy="316654"/>
          </a:xfrm>
          <a:custGeom>
            <a:avLst/>
            <a:gdLst>
              <a:gd name="T0" fmla="*/ 167987 w 263164"/>
              <a:gd name="T1" fmla="*/ 282222 h 306027"/>
              <a:gd name="T2" fmla="*/ 68160 w 263164"/>
              <a:gd name="T3" fmla="*/ 250825 h 306027"/>
              <a:gd name="T4" fmla="*/ 68160 w 263164"/>
              <a:gd name="T5" fmla="*/ 260010 h 306027"/>
              <a:gd name="T6" fmla="*/ 9002 w 263164"/>
              <a:gd name="T7" fmla="*/ 263804 h 306027"/>
              <a:gd name="T8" fmla="*/ 240171 w 263164"/>
              <a:gd name="T9" fmla="*/ 238903 h 306027"/>
              <a:gd name="T10" fmla="*/ 118939 w 263164"/>
              <a:gd name="T11" fmla="*/ 101240 h 306027"/>
              <a:gd name="T12" fmla="*/ 160157 w 263164"/>
              <a:gd name="T13" fmla="*/ 50800 h 306027"/>
              <a:gd name="T14" fmla="*/ 160157 w 263164"/>
              <a:gd name="T15" fmla="*/ 50800 h 306027"/>
              <a:gd name="T16" fmla="*/ 29526 w 263164"/>
              <a:gd name="T17" fmla="*/ 229881 h 306027"/>
              <a:gd name="T18" fmla="*/ 149394 w 263164"/>
              <a:gd name="T19" fmla="*/ 27449 h 306027"/>
              <a:gd name="T20" fmla="*/ 107858 w 263164"/>
              <a:gd name="T21" fmla="*/ 25282 h 306027"/>
              <a:gd name="T22" fmla="*/ 95578 w 263164"/>
              <a:gd name="T23" fmla="*/ 55983 h 306027"/>
              <a:gd name="T24" fmla="*/ 90160 w 263164"/>
              <a:gd name="T25" fmla="*/ 74764 h 306027"/>
              <a:gd name="T26" fmla="*/ 67767 w 263164"/>
              <a:gd name="T27" fmla="*/ 109437 h 306027"/>
              <a:gd name="T28" fmla="*/ 87993 w 263164"/>
              <a:gd name="T29" fmla="*/ 135442 h 306027"/>
              <a:gd name="T30" fmla="*/ 101718 w 263164"/>
              <a:gd name="T31" fmla="*/ 149528 h 306027"/>
              <a:gd name="T32" fmla="*/ 120861 w 263164"/>
              <a:gd name="T33" fmla="*/ 186368 h 306027"/>
              <a:gd name="T34" fmla="*/ 149394 w 263164"/>
              <a:gd name="T35" fmla="*/ 177339 h 306027"/>
              <a:gd name="T36" fmla="*/ 168536 w 263164"/>
              <a:gd name="T37" fmla="*/ 182034 h 306027"/>
              <a:gd name="T38" fmla="*/ 200681 w 263164"/>
              <a:gd name="T39" fmla="*/ 186368 h 306027"/>
              <a:gd name="T40" fmla="*/ 219823 w 263164"/>
              <a:gd name="T41" fmla="*/ 149528 h 306027"/>
              <a:gd name="T42" fmla="*/ 233548 w 263164"/>
              <a:gd name="T43" fmla="*/ 135442 h 306027"/>
              <a:gd name="T44" fmla="*/ 253412 w 263164"/>
              <a:gd name="T45" fmla="*/ 109798 h 306027"/>
              <a:gd name="T46" fmla="*/ 235715 w 263164"/>
              <a:gd name="T47" fmla="*/ 90656 h 306027"/>
              <a:gd name="T48" fmla="*/ 237882 w 263164"/>
              <a:gd name="T49" fmla="*/ 49481 h 306027"/>
              <a:gd name="T50" fmla="*/ 207182 w 263164"/>
              <a:gd name="T51" fmla="*/ 36840 h 306027"/>
              <a:gd name="T52" fmla="*/ 188401 w 263164"/>
              <a:gd name="T53" fmla="*/ 31422 h 306027"/>
              <a:gd name="T54" fmla="*/ 153728 w 263164"/>
              <a:gd name="T55" fmla="*/ 9391 h 306027"/>
              <a:gd name="T56" fmla="*/ 177565 w 263164"/>
              <a:gd name="T57" fmla="*/ 18781 h 306027"/>
              <a:gd name="T58" fmla="*/ 205376 w 263164"/>
              <a:gd name="T59" fmla="*/ 10113 h 306027"/>
              <a:gd name="T60" fmla="*/ 217295 w 263164"/>
              <a:gd name="T61" fmla="*/ 38285 h 306027"/>
              <a:gd name="T62" fmla="*/ 253051 w 263164"/>
              <a:gd name="T63" fmla="*/ 57427 h 306027"/>
              <a:gd name="T64" fmla="*/ 253412 w 263164"/>
              <a:gd name="T65" fmla="*/ 85238 h 306027"/>
              <a:gd name="T66" fmla="*/ 244383 w 263164"/>
              <a:gd name="T67" fmla="*/ 119189 h 306027"/>
              <a:gd name="T68" fmla="*/ 245828 w 263164"/>
              <a:gd name="T69" fmla="*/ 160002 h 306027"/>
              <a:gd name="T70" fmla="*/ 217295 w 263164"/>
              <a:gd name="T71" fmla="*/ 166142 h 306027"/>
              <a:gd name="T72" fmla="*/ 205376 w 263164"/>
              <a:gd name="T73" fmla="*/ 194314 h 306027"/>
              <a:gd name="T74" fmla="*/ 177565 w 263164"/>
              <a:gd name="T75" fmla="*/ 185646 h 306027"/>
              <a:gd name="T76" fmla="*/ 143976 w 263164"/>
              <a:gd name="T77" fmla="*/ 195036 h 306027"/>
              <a:gd name="T78" fmla="*/ 116165 w 263164"/>
              <a:gd name="T79" fmla="*/ 194314 h 306027"/>
              <a:gd name="T80" fmla="*/ 104607 w 263164"/>
              <a:gd name="T81" fmla="*/ 166142 h 306027"/>
              <a:gd name="T82" fmla="*/ 76074 w 263164"/>
              <a:gd name="T83" fmla="*/ 160002 h 306027"/>
              <a:gd name="T84" fmla="*/ 77158 w 263164"/>
              <a:gd name="T85" fmla="*/ 119189 h 306027"/>
              <a:gd name="T86" fmla="*/ 68128 w 263164"/>
              <a:gd name="T87" fmla="*/ 85238 h 306027"/>
              <a:gd name="T88" fmla="*/ 68490 w 263164"/>
              <a:gd name="T89" fmla="*/ 57427 h 306027"/>
              <a:gd name="T90" fmla="*/ 97022 w 263164"/>
              <a:gd name="T91" fmla="*/ 45869 h 306027"/>
              <a:gd name="T92" fmla="*/ 116165 w 263164"/>
              <a:gd name="T93" fmla="*/ 10113 h 306027"/>
              <a:gd name="T94" fmla="*/ 143976 w 263164"/>
              <a:gd name="T95" fmla="*/ 18781 h 306027"/>
              <a:gd name="T96" fmla="*/ 34207 w 263164"/>
              <a:gd name="T97" fmla="*/ 0 h 306027"/>
              <a:gd name="T98" fmla="*/ 38888 w 263164"/>
              <a:gd name="T99" fmla="*/ 9383 h 306027"/>
              <a:gd name="T100" fmla="*/ 247732 w 263164"/>
              <a:gd name="T101" fmla="*/ 181523 h 306027"/>
              <a:gd name="T102" fmla="*/ 251693 w 263164"/>
              <a:gd name="T103" fmla="*/ 236016 h 306027"/>
              <a:gd name="T104" fmla="*/ 247012 w 263164"/>
              <a:gd name="T105" fmla="*/ 306027 h 306027"/>
              <a:gd name="T106" fmla="*/ 0 w 263164"/>
              <a:gd name="T107" fmla="*/ 34284 h 3060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63164" h="306027">
                <a:moveTo>
                  <a:pt x="42790" y="273050"/>
                </a:moveTo>
                <a:lnTo>
                  <a:pt x="167987" y="273050"/>
                </a:lnTo>
                <a:cubicBezTo>
                  <a:pt x="170513" y="273050"/>
                  <a:pt x="172677" y="275167"/>
                  <a:pt x="172677" y="277636"/>
                </a:cubicBezTo>
                <a:cubicBezTo>
                  <a:pt x="172677" y="280106"/>
                  <a:pt x="170513" y="282222"/>
                  <a:pt x="167987" y="282222"/>
                </a:cubicBezTo>
                <a:lnTo>
                  <a:pt x="42790" y="282222"/>
                </a:lnTo>
                <a:cubicBezTo>
                  <a:pt x="40265" y="282222"/>
                  <a:pt x="38100" y="280106"/>
                  <a:pt x="38100" y="277636"/>
                </a:cubicBezTo>
                <a:cubicBezTo>
                  <a:pt x="38100" y="275167"/>
                  <a:pt x="40265" y="273050"/>
                  <a:pt x="42790" y="273050"/>
                </a:cubicBezTo>
                <a:close/>
                <a:moveTo>
                  <a:pt x="68160" y="250825"/>
                </a:moveTo>
                <a:lnTo>
                  <a:pt x="203303" y="250825"/>
                </a:lnTo>
                <a:cubicBezTo>
                  <a:pt x="205812" y="250825"/>
                  <a:pt x="207605" y="253206"/>
                  <a:pt x="207605" y="255247"/>
                </a:cubicBezTo>
                <a:cubicBezTo>
                  <a:pt x="207605" y="257629"/>
                  <a:pt x="205812" y="260010"/>
                  <a:pt x="203303" y="260010"/>
                </a:cubicBezTo>
                <a:lnTo>
                  <a:pt x="68160" y="260010"/>
                </a:lnTo>
                <a:cubicBezTo>
                  <a:pt x="65651" y="260010"/>
                  <a:pt x="63500" y="257629"/>
                  <a:pt x="63500" y="255247"/>
                </a:cubicBezTo>
                <a:cubicBezTo>
                  <a:pt x="63500" y="253206"/>
                  <a:pt x="65651" y="250825"/>
                  <a:pt x="68160" y="250825"/>
                </a:cubicBezTo>
                <a:close/>
                <a:moveTo>
                  <a:pt x="33847" y="238903"/>
                </a:moveTo>
                <a:cubicBezTo>
                  <a:pt x="20164" y="238903"/>
                  <a:pt x="9002" y="250091"/>
                  <a:pt x="9002" y="263804"/>
                </a:cubicBezTo>
                <a:lnTo>
                  <a:pt x="9002" y="271744"/>
                </a:lnTo>
                <a:cubicBezTo>
                  <a:pt x="9002" y="285457"/>
                  <a:pt x="20164" y="296644"/>
                  <a:pt x="33847" y="296644"/>
                </a:cubicBezTo>
                <a:lnTo>
                  <a:pt x="239451" y="296644"/>
                </a:lnTo>
                <a:cubicBezTo>
                  <a:pt x="230809" y="276796"/>
                  <a:pt x="230809" y="259113"/>
                  <a:pt x="240171" y="238903"/>
                </a:cubicBezTo>
                <a:lnTo>
                  <a:pt x="34207" y="238903"/>
                </a:lnTo>
                <a:lnTo>
                  <a:pt x="33847" y="238903"/>
                </a:lnTo>
                <a:close/>
                <a:moveTo>
                  <a:pt x="160157" y="60168"/>
                </a:moveTo>
                <a:cubicBezTo>
                  <a:pt x="137379" y="60168"/>
                  <a:pt x="118939" y="78542"/>
                  <a:pt x="118939" y="101240"/>
                </a:cubicBezTo>
                <a:cubicBezTo>
                  <a:pt x="118939" y="124298"/>
                  <a:pt x="137379" y="142672"/>
                  <a:pt x="160157" y="142672"/>
                </a:cubicBezTo>
                <a:cubicBezTo>
                  <a:pt x="182936" y="142672"/>
                  <a:pt x="201738" y="124298"/>
                  <a:pt x="201738" y="101240"/>
                </a:cubicBezTo>
                <a:cubicBezTo>
                  <a:pt x="201738" y="78542"/>
                  <a:pt x="182936" y="60168"/>
                  <a:pt x="160157" y="60168"/>
                </a:cubicBezTo>
                <a:close/>
                <a:moveTo>
                  <a:pt x="160157" y="50800"/>
                </a:moveTo>
                <a:cubicBezTo>
                  <a:pt x="187998" y="50800"/>
                  <a:pt x="210777" y="73498"/>
                  <a:pt x="210777" y="101240"/>
                </a:cubicBezTo>
                <a:cubicBezTo>
                  <a:pt x="210777" y="129342"/>
                  <a:pt x="187998" y="152040"/>
                  <a:pt x="160157" y="152040"/>
                </a:cubicBezTo>
                <a:cubicBezTo>
                  <a:pt x="132317" y="152040"/>
                  <a:pt x="109538" y="129342"/>
                  <a:pt x="109538" y="101240"/>
                </a:cubicBezTo>
                <a:cubicBezTo>
                  <a:pt x="109538" y="73498"/>
                  <a:pt x="132317" y="50800"/>
                  <a:pt x="160157" y="50800"/>
                </a:cubicBezTo>
                <a:close/>
                <a:moveTo>
                  <a:pt x="29526" y="9744"/>
                </a:moveTo>
                <a:cubicBezTo>
                  <a:pt x="18004" y="11548"/>
                  <a:pt x="9002" y="22014"/>
                  <a:pt x="9002" y="34284"/>
                </a:cubicBezTo>
                <a:lnTo>
                  <a:pt x="9002" y="240347"/>
                </a:lnTo>
                <a:cubicBezTo>
                  <a:pt x="14403" y="234934"/>
                  <a:pt x="21604" y="230964"/>
                  <a:pt x="29526" y="229881"/>
                </a:cubicBezTo>
                <a:lnTo>
                  <a:pt x="29526" y="9744"/>
                </a:lnTo>
                <a:close/>
                <a:moveTo>
                  <a:pt x="153728" y="9391"/>
                </a:moveTo>
                <a:lnTo>
                  <a:pt x="153366" y="22393"/>
                </a:lnTo>
                <a:cubicBezTo>
                  <a:pt x="153366" y="24921"/>
                  <a:pt x="151561" y="26727"/>
                  <a:pt x="149394" y="27449"/>
                </a:cubicBezTo>
                <a:cubicBezTo>
                  <a:pt x="143976" y="28172"/>
                  <a:pt x="138558" y="29616"/>
                  <a:pt x="133141" y="31422"/>
                </a:cubicBezTo>
                <a:cubicBezTo>
                  <a:pt x="130974" y="32145"/>
                  <a:pt x="128806" y="31422"/>
                  <a:pt x="127362" y="29616"/>
                </a:cubicBezTo>
                <a:lnTo>
                  <a:pt x="120861" y="18059"/>
                </a:lnTo>
                <a:lnTo>
                  <a:pt x="107858" y="25282"/>
                </a:lnTo>
                <a:lnTo>
                  <a:pt x="114359" y="36840"/>
                </a:lnTo>
                <a:cubicBezTo>
                  <a:pt x="115443" y="39007"/>
                  <a:pt x="115082" y="41535"/>
                  <a:pt x="113276" y="42980"/>
                </a:cubicBezTo>
                <a:cubicBezTo>
                  <a:pt x="108941" y="46592"/>
                  <a:pt x="104968" y="50204"/>
                  <a:pt x="101718" y="54899"/>
                </a:cubicBezTo>
                <a:cubicBezTo>
                  <a:pt x="99912" y="56705"/>
                  <a:pt x="97384" y="57066"/>
                  <a:pt x="95578" y="55983"/>
                </a:cubicBezTo>
                <a:lnTo>
                  <a:pt x="84381" y="49481"/>
                </a:lnTo>
                <a:lnTo>
                  <a:pt x="76435" y="62123"/>
                </a:lnTo>
                <a:lnTo>
                  <a:pt x="87993" y="68985"/>
                </a:lnTo>
                <a:cubicBezTo>
                  <a:pt x="90160" y="70069"/>
                  <a:pt x="90882" y="72597"/>
                  <a:pt x="90160" y="74764"/>
                </a:cubicBezTo>
                <a:cubicBezTo>
                  <a:pt x="87993" y="79820"/>
                  <a:pt x="86548" y="85238"/>
                  <a:pt x="85826" y="90656"/>
                </a:cubicBezTo>
                <a:cubicBezTo>
                  <a:pt x="85465" y="93184"/>
                  <a:pt x="83659" y="94629"/>
                  <a:pt x="81131" y="94629"/>
                </a:cubicBezTo>
                <a:lnTo>
                  <a:pt x="68128" y="94629"/>
                </a:lnTo>
                <a:lnTo>
                  <a:pt x="67767" y="109437"/>
                </a:lnTo>
                <a:lnTo>
                  <a:pt x="81131" y="109798"/>
                </a:lnTo>
                <a:cubicBezTo>
                  <a:pt x="83659" y="109798"/>
                  <a:pt x="85465" y="111604"/>
                  <a:pt x="85826" y="113771"/>
                </a:cubicBezTo>
                <a:cubicBezTo>
                  <a:pt x="86548" y="119189"/>
                  <a:pt x="87993" y="124607"/>
                  <a:pt x="90160" y="130024"/>
                </a:cubicBezTo>
                <a:cubicBezTo>
                  <a:pt x="90882" y="131830"/>
                  <a:pt x="90160" y="134358"/>
                  <a:pt x="87993" y="135442"/>
                </a:cubicBezTo>
                <a:lnTo>
                  <a:pt x="76797" y="141943"/>
                </a:lnTo>
                <a:lnTo>
                  <a:pt x="84020" y="155307"/>
                </a:lnTo>
                <a:lnTo>
                  <a:pt x="95578" y="148444"/>
                </a:lnTo>
                <a:cubicBezTo>
                  <a:pt x="97384" y="147361"/>
                  <a:pt x="99912" y="148083"/>
                  <a:pt x="101718" y="149528"/>
                </a:cubicBezTo>
                <a:cubicBezTo>
                  <a:pt x="104968" y="154223"/>
                  <a:pt x="108941" y="157835"/>
                  <a:pt x="113276" y="161447"/>
                </a:cubicBezTo>
                <a:cubicBezTo>
                  <a:pt x="115082" y="162891"/>
                  <a:pt x="115443" y="165420"/>
                  <a:pt x="114359" y="167587"/>
                </a:cubicBezTo>
                <a:lnTo>
                  <a:pt x="107858" y="178783"/>
                </a:lnTo>
                <a:lnTo>
                  <a:pt x="120861" y="186368"/>
                </a:lnTo>
                <a:lnTo>
                  <a:pt x="127362" y="175172"/>
                </a:lnTo>
                <a:cubicBezTo>
                  <a:pt x="128445" y="173727"/>
                  <a:pt x="129890" y="172643"/>
                  <a:pt x="131696" y="172643"/>
                </a:cubicBezTo>
                <a:cubicBezTo>
                  <a:pt x="132057" y="172643"/>
                  <a:pt x="132779" y="172643"/>
                  <a:pt x="133141" y="173004"/>
                </a:cubicBezTo>
                <a:cubicBezTo>
                  <a:pt x="138558" y="175172"/>
                  <a:pt x="143976" y="176616"/>
                  <a:pt x="149394" y="177339"/>
                </a:cubicBezTo>
                <a:cubicBezTo>
                  <a:pt x="151561" y="177700"/>
                  <a:pt x="153366" y="179506"/>
                  <a:pt x="153366" y="182034"/>
                </a:cubicBezTo>
                <a:lnTo>
                  <a:pt x="153366" y="195036"/>
                </a:lnTo>
                <a:lnTo>
                  <a:pt x="168175" y="195398"/>
                </a:lnTo>
                <a:lnTo>
                  <a:pt x="168536" y="182034"/>
                </a:lnTo>
                <a:cubicBezTo>
                  <a:pt x="168536" y="179506"/>
                  <a:pt x="169981" y="177700"/>
                  <a:pt x="172148" y="177339"/>
                </a:cubicBezTo>
                <a:cubicBezTo>
                  <a:pt x="177565" y="176616"/>
                  <a:pt x="182983" y="175172"/>
                  <a:pt x="188401" y="173004"/>
                </a:cubicBezTo>
                <a:cubicBezTo>
                  <a:pt x="190568" y="171921"/>
                  <a:pt x="193096" y="173004"/>
                  <a:pt x="194179" y="175172"/>
                </a:cubicBezTo>
                <a:lnTo>
                  <a:pt x="200681" y="186368"/>
                </a:lnTo>
                <a:lnTo>
                  <a:pt x="213683" y="179144"/>
                </a:lnTo>
                <a:lnTo>
                  <a:pt x="207182" y="167587"/>
                </a:lnTo>
                <a:cubicBezTo>
                  <a:pt x="206098" y="165420"/>
                  <a:pt x="206459" y="162891"/>
                  <a:pt x="208265" y="161447"/>
                </a:cubicBezTo>
                <a:cubicBezTo>
                  <a:pt x="212599" y="157835"/>
                  <a:pt x="216572" y="154223"/>
                  <a:pt x="219823" y="149528"/>
                </a:cubicBezTo>
                <a:cubicBezTo>
                  <a:pt x="221268" y="148083"/>
                  <a:pt x="224157" y="147361"/>
                  <a:pt x="225963" y="148444"/>
                </a:cubicBezTo>
                <a:lnTo>
                  <a:pt x="237521" y="155307"/>
                </a:lnTo>
                <a:lnTo>
                  <a:pt x="245105" y="142304"/>
                </a:lnTo>
                <a:lnTo>
                  <a:pt x="233548" y="135442"/>
                </a:lnTo>
                <a:cubicBezTo>
                  <a:pt x="231742" y="134358"/>
                  <a:pt x="230658" y="131830"/>
                  <a:pt x="231742" y="130024"/>
                </a:cubicBezTo>
                <a:cubicBezTo>
                  <a:pt x="233548" y="124607"/>
                  <a:pt x="234992" y="119189"/>
                  <a:pt x="235715" y="113771"/>
                </a:cubicBezTo>
                <a:cubicBezTo>
                  <a:pt x="236076" y="111604"/>
                  <a:pt x="238243" y="109798"/>
                  <a:pt x="240410" y="109798"/>
                </a:cubicBezTo>
                <a:lnTo>
                  <a:pt x="253412" y="109798"/>
                </a:lnTo>
                <a:lnTo>
                  <a:pt x="253773" y="94990"/>
                </a:lnTo>
                <a:lnTo>
                  <a:pt x="253412" y="94629"/>
                </a:lnTo>
                <a:lnTo>
                  <a:pt x="240410" y="94629"/>
                </a:lnTo>
                <a:cubicBezTo>
                  <a:pt x="238243" y="94629"/>
                  <a:pt x="236076" y="93184"/>
                  <a:pt x="235715" y="90656"/>
                </a:cubicBezTo>
                <a:cubicBezTo>
                  <a:pt x="234992" y="85238"/>
                  <a:pt x="233548" y="79820"/>
                  <a:pt x="231742" y="74764"/>
                </a:cubicBezTo>
                <a:cubicBezTo>
                  <a:pt x="230658" y="72597"/>
                  <a:pt x="231742" y="70069"/>
                  <a:pt x="233548" y="68985"/>
                </a:cubicBezTo>
                <a:lnTo>
                  <a:pt x="245105" y="62484"/>
                </a:lnTo>
                <a:lnTo>
                  <a:pt x="237882" y="49481"/>
                </a:lnTo>
                <a:lnTo>
                  <a:pt x="225963" y="55983"/>
                </a:lnTo>
                <a:cubicBezTo>
                  <a:pt x="224157" y="57066"/>
                  <a:pt x="221268" y="56705"/>
                  <a:pt x="219823" y="54899"/>
                </a:cubicBezTo>
                <a:cubicBezTo>
                  <a:pt x="216572" y="50204"/>
                  <a:pt x="212599" y="46592"/>
                  <a:pt x="208265" y="42980"/>
                </a:cubicBezTo>
                <a:cubicBezTo>
                  <a:pt x="206459" y="41535"/>
                  <a:pt x="206098" y="39007"/>
                  <a:pt x="207182" y="36840"/>
                </a:cubicBezTo>
                <a:lnTo>
                  <a:pt x="213683" y="25644"/>
                </a:lnTo>
                <a:lnTo>
                  <a:pt x="201042" y="18059"/>
                </a:lnTo>
                <a:lnTo>
                  <a:pt x="194179" y="29616"/>
                </a:lnTo>
                <a:cubicBezTo>
                  <a:pt x="193096" y="31422"/>
                  <a:pt x="190568" y="32145"/>
                  <a:pt x="188401" y="31422"/>
                </a:cubicBezTo>
                <a:cubicBezTo>
                  <a:pt x="182983" y="29616"/>
                  <a:pt x="177565" y="28172"/>
                  <a:pt x="172148" y="27449"/>
                </a:cubicBezTo>
                <a:cubicBezTo>
                  <a:pt x="169981" y="26727"/>
                  <a:pt x="168536" y="24921"/>
                  <a:pt x="168536" y="22393"/>
                </a:cubicBezTo>
                <a:lnTo>
                  <a:pt x="168536" y="9391"/>
                </a:lnTo>
                <a:lnTo>
                  <a:pt x="153728" y="9391"/>
                </a:lnTo>
                <a:close/>
                <a:moveTo>
                  <a:pt x="153728" y="0"/>
                </a:moveTo>
                <a:lnTo>
                  <a:pt x="168175" y="0"/>
                </a:lnTo>
                <a:cubicBezTo>
                  <a:pt x="173592" y="0"/>
                  <a:pt x="177565" y="4334"/>
                  <a:pt x="177565" y="9391"/>
                </a:cubicBezTo>
                <a:lnTo>
                  <a:pt x="177565" y="18781"/>
                </a:lnTo>
                <a:cubicBezTo>
                  <a:pt x="181177" y="19503"/>
                  <a:pt x="184428" y="20587"/>
                  <a:pt x="188039" y="21309"/>
                </a:cubicBezTo>
                <a:lnTo>
                  <a:pt x="192735" y="13363"/>
                </a:lnTo>
                <a:cubicBezTo>
                  <a:pt x="193818" y="11196"/>
                  <a:pt x="195985" y="9752"/>
                  <a:pt x="198152" y="9029"/>
                </a:cubicBezTo>
                <a:cubicBezTo>
                  <a:pt x="201042" y="8307"/>
                  <a:pt x="203209" y="8668"/>
                  <a:pt x="205376" y="10113"/>
                </a:cubicBezTo>
                <a:lnTo>
                  <a:pt x="218378" y="17336"/>
                </a:lnTo>
                <a:cubicBezTo>
                  <a:pt x="220545" y="18420"/>
                  <a:pt x="221990" y="20587"/>
                  <a:pt x="222712" y="23115"/>
                </a:cubicBezTo>
                <a:cubicBezTo>
                  <a:pt x="223435" y="25644"/>
                  <a:pt x="223073" y="28172"/>
                  <a:pt x="221990" y="30339"/>
                </a:cubicBezTo>
                <a:lnTo>
                  <a:pt x="217295" y="38285"/>
                </a:lnTo>
                <a:cubicBezTo>
                  <a:pt x="219823" y="40813"/>
                  <a:pt x="222351" y="43341"/>
                  <a:pt x="224518" y="45869"/>
                </a:cubicBezTo>
                <a:lnTo>
                  <a:pt x="232464" y="41174"/>
                </a:lnTo>
                <a:cubicBezTo>
                  <a:pt x="237521" y="38646"/>
                  <a:pt x="242938" y="40091"/>
                  <a:pt x="245828" y="44786"/>
                </a:cubicBezTo>
                <a:lnTo>
                  <a:pt x="253051" y="57427"/>
                </a:lnTo>
                <a:cubicBezTo>
                  <a:pt x="255579" y="62123"/>
                  <a:pt x="254135" y="67902"/>
                  <a:pt x="249801" y="70430"/>
                </a:cubicBezTo>
                <a:lnTo>
                  <a:pt x="241493" y="75125"/>
                </a:lnTo>
                <a:cubicBezTo>
                  <a:pt x="242577" y="78737"/>
                  <a:pt x="243661" y="81988"/>
                  <a:pt x="244383" y="85238"/>
                </a:cubicBezTo>
                <a:lnTo>
                  <a:pt x="253412" y="85238"/>
                </a:lnTo>
                <a:cubicBezTo>
                  <a:pt x="258830" y="85238"/>
                  <a:pt x="263164" y="89572"/>
                  <a:pt x="263164" y="94990"/>
                </a:cubicBezTo>
                <a:lnTo>
                  <a:pt x="263164" y="109437"/>
                </a:lnTo>
                <a:cubicBezTo>
                  <a:pt x="263164" y="114855"/>
                  <a:pt x="258830" y="119189"/>
                  <a:pt x="253412" y="119189"/>
                </a:cubicBezTo>
                <a:lnTo>
                  <a:pt x="244383" y="119189"/>
                </a:lnTo>
                <a:cubicBezTo>
                  <a:pt x="243661" y="122440"/>
                  <a:pt x="242577" y="126051"/>
                  <a:pt x="241493" y="129663"/>
                </a:cubicBezTo>
                <a:lnTo>
                  <a:pt x="249801" y="133997"/>
                </a:lnTo>
                <a:cubicBezTo>
                  <a:pt x="254135" y="136887"/>
                  <a:pt x="255579" y="142304"/>
                  <a:pt x="253051" y="147000"/>
                </a:cubicBezTo>
                <a:lnTo>
                  <a:pt x="245828" y="160002"/>
                </a:lnTo>
                <a:cubicBezTo>
                  <a:pt x="244744" y="161808"/>
                  <a:pt x="242577" y="163614"/>
                  <a:pt x="239688" y="164336"/>
                </a:cubicBezTo>
                <a:cubicBezTo>
                  <a:pt x="237521" y="164697"/>
                  <a:pt x="234992" y="164336"/>
                  <a:pt x="232464" y="163253"/>
                </a:cubicBezTo>
                <a:lnTo>
                  <a:pt x="224518" y="158557"/>
                </a:lnTo>
                <a:cubicBezTo>
                  <a:pt x="222351" y="161086"/>
                  <a:pt x="219823" y="163975"/>
                  <a:pt x="217295" y="166142"/>
                </a:cubicBezTo>
                <a:lnTo>
                  <a:pt x="221990" y="174088"/>
                </a:lnTo>
                <a:cubicBezTo>
                  <a:pt x="223073" y="176255"/>
                  <a:pt x="223435" y="178783"/>
                  <a:pt x="222712" y="181312"/>
                </a:cubicBezTo>
                <a:cubicBezTo>
                  <a:pt x="221990" y="183840"/>
                  <a:pt x="220545" y="186007"/>
                  <a:pt x="218378" y="187090"/>
                </a:cubicBezTo>
                <a:lnTo>
                  <a:pt x="205376" y="194314"/>
                </a:lnTo>
                <a:cubicBezTo>
                  <a:pt x="203209" y="195759"/>
                  <a:pt x="201042" y="196120"/>
                  <a:pt x="198152" y="195398"/>
                </a:cubicBezTo>
                <a:cubicBezTo>
                  <a:pt x="195985" y="194675"/>
                  <a:pt x="193818" y="193230"/>
                  <a:pt x="192735" y="191063"/>
                </a:cubicBezTo>
                <a:lnTo>
                  <a:pt x="188039" y="182756"/>
                </a:lnTo>
                <a:cubicBezTo>
                  <a:pt x="184428" y="184201"/>
                  <a:pt x="181177" y="184923"/>
                  <a:pt x="177565" y="185646"/>
                </a:cubicBezTo>
                <a:lnTo>
                  <a:pt x="177565" y="195036"/>
                </a:lnTo>
                <a:cubicBezTo>
                  <a:pt x="177565" y="200454"/>
                  <a:pt x="173592" y="204427"/>
                  <a:pt x="168175" y="204427"/>
                </a:cubicBezTo>
                <a:lnTo>
                  <a:pt x="153728" y="204427"/>
                </a:lnTo>
                <a:cubicBezTo>
                  <a:pt x="148310" y="204427"/>
                  <a:pt x="143976" y="200454"/>
                  <a:pt x="143976" y="195036"/>
                </a:cubicBezTo>
                <a:lnTo>
                  <a:pt x="143976" y="185646"/>
                </a:lnTo>
                <a:cubicBezTo>
                  <a:pt x="140364" y="184923"/>
                  <a:pt x="137114" y="184201"/>
                  <a:pt x="133502" y="182756"/>
                </a:cubicBezTo>
                <a:lnTo>
                  <a:pt x="128806" y="191063"/>
                </a:lnTo>
                <a:cubicBezTo>
                  <a:pt x="126278" y="195398"/>
                  <a:pt x="120499" y="197203"/>
                  <a:pt x="116165" y="194314"/>
                </a:cubicBezTo>
                <a:lnTo>
                  <a:pt x="103162" y="187090"/>
                </a:lnTo>
                <a:cubicBezTo>
                  <a:pt x="100995" y="186007"/>
                  <a:pt x="99551" y="183840"/>
                  <a:pt x="98828" y="181312"/>
                </a:cubicBezTo>
                <a:cubicBezTo>
                  <a:pt x="98106" y="178783"/>
                  <a:pt x="98828" y="176255"/>
                  <a:pt x="99912" y="174088"/>
                </a:cubicBezTo>
                <a:lnTo>
                  <a:pt x="104607" y="166142"/>
                </a:lnTo>
                <a:cubicBezTo>
                  <a:pt x="101718" y="163975"/>
                  <a:pt x="99190" y="161086"/>
                  <a:pt x="97022" y="158557"/>
                </a:cubicBezTo>
                <a:lnTo>
                  <a:pt x="88715" y="163253"/>
                </a:lnTo>
                <a:cubicBezTo>
                  <a:pt x="86548" y="164336"/>
                  <a:pt x="84381" y="164697"/>
                  <a:pt x="81492" y="164336"/>
                </a:cubicBezTo>
                <a:cubicBezTo>
                  <a:pt x="79325" y="163614"/>
                  <a:pt x="77158" y="161808"/>
                  <a:pt x="76074" y="160002"/>
                </a:cubicBezTo>
                <a:lnTo>
                  <a:pt x="68490" y="147000"/>
                </a:lnTo>
                <a:cubicBezTo>
                  <a:pt x="65961" y="142304"/>
                  <a:pt x="67406" y="136887"/>
                  <a:pt x="72101" y="133997"/>
                </a:cubicBezTo>
                <a:lnTo>
                  <a:pt x="80047" y="129663"/>
                </a:lnTo>
                <a:cubicBezTo>
                  <a:pt x="78964" y="126051"/>
                  <a:pt x="77880" y="122440"/>
                  <a:pt x="77158" y="119189"/>
                </a:cubicBezTo>
                <a:lnTo>
                  <a:pt x="68128" y="119189"/>
                </a:lnTo>
                <a:cubicBezTo>
                  <a:pt x="62711" y="119189"/>
                  <a:pt x="58738" y="114855"/>
                  <a:pt x="58738" y="109437"/>
                </a:cubicBezTo>
                <a:lnTo>
                  <a:pt x="58738" y="94990"/>
                </a:lnTo>
                <a:cubicBezTo>
                  <a:pt x="58738" y="89572"/>
                  <a:pt x="62711" y="85238"/>
                  <a:pt x="68128" y="85238"/>
                </a:cubicBezTo>
                <a:lnTo>
                  <a:pt x="77158" y="85238"/>
                </a:lnTo>
                <a:cubicBezTo>
                  <a:pt x="77880" y="81988"/>
                  <a:pt x="78964" y="78737"/>
                  <a:pt x="80047" y="75125"/>
                </a:cubicBezTo>
                <a:lnTo>
                  <a:pt x="72101" y="70430"/>
                </a:lnTo>
                <a:cubicBezTo>
                  <a:pt x="67406" y="67902"/>
                  <a:pt x="65961" y="62123"/>
                  <a:pt x="68490" y="57427"/>
                </a:cubicBezTo>
                <a:lnTo>
                  <a:pt x="76074" y="44786"/>
                </a:lnTo>
                <a:cubicBezTo>
                  <a:pt x="77158" y="42619"/>
                  <a:pt x="79325" y="41174"/>
                  <a:pt x="81492" y="40452"/>
                </a:cubicBezTo>
                <a:cubicBezTo>
                  <a:pt x="84381" y="39729"/>
                  <a:pt x="86548" y="40091"/>
                  <a:pt x="88715" y="41174"/>
                </a:cubicBezTo>
                <a:lnTo>
                  <a:pt x="97022" y="45869"/>
                </a:lnTo>
                <a:cubicBezTo>
                  <a:pt x="99190" y="43341"/>
                  <a:pt x="101718" y="40813"/>
                  <a:pt x="104607" y="38285"/>
                </a:cubicBezTo>
                <a:lnTo>
                  <a:pt x="99912" y="30339"/>
                </a:lnTo>
                <a:cubicBezTo>
                  <a:pt x="97022" y="25644"/>
                  <a:pt x="98828" y="20226"/>
                  <a:pt x="103162" y="17336"/>
                </a:cubicBezTo>
                <a:lnTo>
                  <a:pt x="116165" y="10113"/>
                </a:lnTo>
                <a:cubicBezTo>
                  <a:pt x="117971" y="8668"/>
                  <a:pt x="120861" y="8307"/>
                  <a:pt x="123028" y="9029"/>
                </a:cubicBezTo>
                <a:cubicBezTo>
                  <a:pt x="125917" y="9752"/>
                  <a:pt x="127723" y="11196"/>
                  <a:pt x="128806" y="13363"/>
                </a:cubicBezTo>
                <a:lnTo>
                  <a:pt x="133502" y="21309"/>
                </a:lnTo>
                <a:cubicBezTo>
                  <a:pt x="137114" y="20587"/>
                  <a:pt x="140364" y="19503"/>
                  <a:pt x="143976" y="18781"/>
                </a:cubicBezTo>
                <a:lnTo>
                  <a:pt x="143976" y="9391"/>
                </a:lnTo>
                <a:cubicBezTo>
                  <a:pt x="143976" y="4334"/>
                  <a:pt x="148310" y="0"/>
                  <a:pt x="153728" y="0"/>
                </a:cubicBezTo>
                <a:close/>
                <a:moveTo>
                  <a:pt x="33847" y="0"/>
                </a:moveTo>
                <a:cubicBezTo>
                  <a:pt x="33847" y="0"/>
                  <a:pt x="33847" y="0"/>
                  <a:pt x="34207" y="0"/>
                </a:cubicBezTo>
                <a:lnTo>
                  <a:pt x="84618" y="0"/>
                </a:lnTo>
                <a:cubicBezTo>
                  <a:pt x="87138" y="0"/>
                  <a:pt x="89299" y="2165"/>
                  <a:pt x="89299" y="4691"/>
                </a:cubicBezTo>
                <a:cubicBezTo>
                  <a:pt x="89299" y="7217"/>
                  <a:pt x="87138" y="9383"/>
                  <a:pt x="84618" y="9383"/>
                </a:cubicBezTo>
                <a:lnTo>
                  <a:pt x="38888" y="9383"/>
                </a:lnTo>
                <a:lnTo>
                  <a:pt x="38888" y="229520"/>
                </a:lnTo>
                <a:lnTo>
                  <a:pt x="242691" y="229520"/>
                </a:lnTo>
                <a:lnTo>
                  <a:pt x="242691" y="186215"/>
                </a:lnTo>
                <a:cubicBezTo>
                  <a:pt x="242691" y="183689"/>
                  <a:pt x="244852" y="181523"/>
                  <a:pt x="247732" y="181523"/>
                </a:cubicBezTo>
                <a:cubicBezTo>
                  <a:pt x="249893" y="181523"/>
                  <a:pt x="252053" y="183689"/>
                  <a:pt x="252053" y="186215"/>
                </a:cubicBezTo>
                <a:lnTo>
                  <a:pt x="252053" y="234212"/>
                </a:lnTo>
                <a:lnTo>
                  <a:pt x="252053" y="234573"/>
                </a:lnTo>
                <a:cubicBezTo>
                  <a:pt x="252053" y="234934"/>
                  <a:pt x="252053" y="235295"/>
                  <a:pt x="251693" y="236016"/>
                </a:cubicBezTo>
                <a:lnTo>
                  <a:pt x="251693" y="236377"/>
                </a:lnTo>
                <a:cubicBezTo>
                  <a:pt x="239090" y="259474"/>
                  <a:pt x="239090" y="277157"/>
                  <a:pt x="250973" y="299171"/>
                </a:cubicBezTo>
                <a:cubicBezTo>
                  <a:pt x="251693" y="300614"/>
                  <a:pt x="251693" y="302418"/>
                  <a:pt x="250973" y="303501"/>
                </a:cubicBezTo>
                <a:cubicBezTo>
                  <a:pt x="249893" y="305305"/>
                  <a:pt x="248452" y="306027"/>
                  <a:pt x="247012" y="306027"/>
                </a:cubicBezTo>
                <a:lnTo>
                  <a:pt x="33847" y="306027"/>
                </a:lnTo>
                <a:cubicBezTo>
                  <a:pt x="15123" y="306027"/>
                  <a:pt x="0" y="290870"/>
                  <a:pt x="0" y="271744"/>
                </a:cubicBezTo>
                <a:lnTo>
                  <a:pt x="0" y="263804"/>
                </a:lnTo>
                <a:lnTo>
                  <a:pt x="0" y="34284"/>
                </a:lnTo>
                <a:cubicBezTo>
                  <a:pt x="0" y="15157"/>
                  <a:pt x="15123" y="0"/>
                  <a:pt x="338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1100" dirty="0">
              <a:latin typeface="Lato Light" panose="020F050202020403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8784" y="906786"/>
            <a:ext cx="872119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    </a:t>
            </a:r>
            <a:endParaRPr lang="ru-RU" sz="1400" dirty="0">
              <a:solidFill>
                <a:schemeClr val="tx1"/>
              </a:solidFill>
              <a:latin typeface="Roboto Condensed Light" panose="020B0604020202020204" charset="0"/>
              <a:ea typeface="Roboto Condensed Light" panose="020B0604020202020204" charset="0"/>
              <a:cs typeface="+mn-cs"/>
            </a:endParaRPr>
          </a:p>
          <a:p>
            <a:pPr algn="just">
              <a:buNone/>
              <a:tabLst>
                <a:tab pos="357188" algn="l"/>
              </a:tabLst>
            </a:pPr>
            <a:r>
              <a:rPr lang="ru-RU" sz="1700" dirty="0" smtClean="0">
                <a:solidFill>
                  <a:schemeClr val="tx1"/>
                </a:solidFill>
                <a:latin typeface="Cambria" panose="02040503050406030204" pitchFamily="18" charset="0"/>
              </a:rPr>
              <a:t>	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Проверка 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</a:rPr>
              <a:t>организации работы нотариуса проводится </a:t>
            </a:r>
            <a:r>
              <a:rPr lang="ru-RU" sz="2000" dirty="0">
                <a:solidFill>
                  <a:srgbClr val="FF0000"/>
                </a:solidFill>
                <a:latin typeface="Cambria" panose="02040503050406030204" pitchFamily="18" charset="0"/>
              </a:rPr>
              <a:t>один раз в четыре года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endParaRPr lang="ru-RU" sz="20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just">
              <a:buNone/>
              <a:tabLst>
                <a:tab pos="357188" algn="l"/>
              </a:tabLst>
            </a:pPr>
            <a:endParaRPr lang="ru-RU" sz="20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just">
              <a:buNone/>
              <a:tabLst>
                <a:tab pos="357188" algn="l"/>
              </a:tabLst>
            </a:pP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</a:rPr>
              <a:t>	</a:t>
            </a:r>
            <a:r>
              <a:rPr lang="ru-RU" sz="20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Первая </a:t>
            </a:r>
            <a:r>
              <a:rPr lang="ru-RU" sz="2000" b="1" dirty="0">
                <a:solidFill>
                  <a:schemeClr val="tx1"/>
                </a:solidFill>
                <a:latin typeface="Cambria" panose="02040503050406030204" pitchFamily="18" charset="0"/>
              </a:rPr>
              <a:t>проверка 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</a:rPr>
              <a:t>организации работы нотариуса, 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впервые приступившего к 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</a:rPr>
              <a:t>осуществлению нотариальной деятельности, </a:t>
            </a:r>
            <a:r>
              <a:rPr lang="ru-RU" sz="2000" dirty="0">
                <a:solidFill>
                  <a:srgbClr val="FF0000"/>
                </a:solidFill>
                <a:latin typeface="Cambria" panose="02040503050406030204" pitchFamily="18" charset="0"/>
              </a:rPr>
              <a:t>должна быть проведена через год 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</a:rPr>
              <a:t>после наделения его полномочиями нотариуса. </a:t>
            </a:r>
            <a:endParaRPr lang="ru-RU" sz="20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just">
              <a:tabLst>
                <a:tab pos="541338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       </a:t>
            </a:r>
            <a:r>
              <a:rPr lang="ru-RU" sz="4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!</a:t>
            </a:r>
            <a:r>
              <a:rPr lang="ru-RU" sz="17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ru-RU" sz="17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Законодательством </a:t>
            </a:r>
            <a:r>
              <a:rPr lang="ru-RU" sz="1700" b="1" dirty="0">
                <a:solidFill>
                  <a:schemeClr val="tx1"/>
                </a:solidFill>
                <a:latin typeface="Cambria" panose="02040503050406030204" pitchFamily="18" charset="0"/>
              </a:rPr>
              <a:t>субъектов Российской Федерации могут быть предусмотрены иные сроки проведения проверок организации работы нотариуса. </a:t>
            </a:r>
          </a:p>
          <a:p>
            <a:pPr lvl="0" algn="just"/>
            <a:endParaRPr lang="ru-RU" sz="2000" dirty="0">
              <a:solidFill>
                <a:schemeClr val="tx1"/>
              </a:solidFill>
              <a:latin typeface="Roboto Condensed Light" panose="020B0604020202020204" charset="0"/>
              <a:ea typeface="Roboto Condensed Light" panose="020B0604020202020204" charset="0"/>
              <a:cs typeface="+mn-cs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tx1"/>
              </a:solidFill>
              <a:latin typeface="Roboto Condensed Light" panose="020B0604020202020204" charset="0"/>
              <a:ea typeface="Roboto Condensed Light" panose="020B060402020202020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07320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59;p14">
            <a:extLst>
              <a:ext uri="{FF2B5EF4-FFF2-40B4-BE49-F238E27FC236}">
                <a16:creationId xmlns:a16="http://schemas.microsoft.com/office/drawing/2014/main" id="{E2282203-EEEC-CF40-BC6C-B799DEB3927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47062"/>
          <a:stretch/>
        </p:blipFill>
        <p:spPr>
          <a:xfrm>
            <a:off x="8088953" y="-190831"/>
            <a:ext cx="5244059" cy="68579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B80030AF-5B9F-184F-BE6B-F27B1D9D6557}"/>
              </a:ext>
            </a:extLst>
          </p:cNvPr>
          <p:cNvCxnSpPr>
            <a:cxnSpLocks/>
          </p:cNvCxnSpPr>
          <p:nvPr/>
        </p:nvCxnSpPr>
        <p:spPr>
          <a:xfrm flipH="1">
            <a:off x="962519" y="767237"/>
            <a:ext cx="7646948" cy="0"/>
          </a:xfrm>
          <a:prstGeom prst="line">
            <a:avLst/>
          </a:prstGeom>
          <a:ln w="12700">
            <a:gradFill flip="none" rotWithShape="1">
              <a:gsLst>
                <a:gs pos="82000">
                  <a:schemeClr val="accent1">
                    <a:lumMod val="5000"/>
                    <a:lumOff val="95000"/>
                    <a:alpha val="51226"/>
                  </a:schemeClr>
                </a:gs>
                <a:gs pos="0">
                  <a:schemeClr val="tx1">
                    <a:lumMod val="65000"/>
                    <a:lumOff val="35000"/>
                  </a:schemeClr>
                </a:gs>
                <a:gs pos="0">
                  <a:schemeClr val="tx1">
                    <a:lumMod val="75000"/>
                    <a:lumOff val="2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22" name="Rectangle 1">
            <a:extLst>
              <a:ext uri="{FF2B5EF4-FFF2-40B4-BE49-F238E27FC236}">
                <a16:creationId xmlns:a16="http://schemas.microsoft.com/office/drawing/2014/main" id="{6E17BA0E-5309-434C-9521-E6FBA6FD4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582" y="378591"/>
            <a:ext cx="7661878" cy="444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3644" rIns="0" bIns="0">
            <a:spAutoFit/>
          </a:bodyPr>
          <a:lstStyle>
            <a:lvl1pPr marL="11113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1pPr>
            <a:lvl2pPr marL="742950" indent="-28575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2pPr>
            <a:lvl3pPr marL="11430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3pPr>
            <a:lvl4pPr marL="16002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4pPr>
            <a:lvl5pPr marL="20574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5pPr>
            <a:lvl6pPr marL="25146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6pPr>
            <a:lvl7pPr marL="29718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7pPr>
            <a:lvl8pPr marL="34290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8pPr>
            <a:lvl9pPr marL="38862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9pPr>
          </a:lstStyle>
          <a:p>
            <a:pPr eaLnBrk="1">
              <a:spcBef>
                <a:spcPts val="107"/>
              </a:spcBef>
            </a:pPr>
            <a:r>
              <a:rPr lang="ru-RU" altLang="ru-RU" sz="28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ВИДЫ ПРОВЕРОК  И  СРОК  ИХ  ПРОВЕДЕНИЯ</a:t>
            </a:r>
            <a:endParaRPr lang="en-US" altLang="ru-RU" sz="28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9979" y="163496"/>
            <a:ext cx="756248" cy="75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6" name="Freeform 791">
            <a:extLst>
              <a:ext uri="{FF2B5EF4-FFF2-40B4-BE49-F238E27FC236}">
                <a16:creationId xmlns:a16="http://schemas.microsoft.com/office/drawing/2014/main" id="{46F8CB16-56E0-E44E-B40D-559C341BC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11" y="5688825"/>
            <a:ext cx="272356" cy="316654"/>
          </a:xfrm>
          <a:custGeom>
            <a:avLst/>
            <a:gdLst>
              <a:gd name="T0" fmla="*/ 167987 w 263164"/>
              <a:gd name="T1" fmla="*/ 282222 h 306027"/>
              <a:gd name="T2" fmla="*/ 68160 w 263164"/>
              <a:gd name="T3" fmla="*/ 250825 h 306027"/>
              <a:gd name="T4" fmla="*/ 68160 w 263164"/>
              <a:gd name="T5" fmla="*/ 260010 h 306027"/>
              <a:gd name="T6" fmla="*/ 9002 w 263164"/>
              <a:gd name="T7" fmla="*/ 263804 h 306027"/>
              <a:gd name="T8" fmla="*/ 240171 w 263164"/>
              <a:gd name="T9" fmla="*/ 238903 h 306027"/>
              <a:gd name="T10" fmla="*/ 118939 w 263164"/>
              <a:gd name="T11" fmla="*/ 101240 h 306027"/>
              <a:gd name="T12" fmla="*/ 160157 w 263164"/>
              <a:gd name="T13" fmla="*/ 50800 h 306027"/>
              <a:gd name="T14" fmla="*/ 160157 w 263164"/>
              <a:gd name="T15" fmla="*/ 50800 h 306027"/>
              <a:gd name="T16" fmla="*/ 29526 w 263164"/>
              <a:gd name="T17" fmla="*/ 229881 h 306027"/>
              <a:gd name="T18" fmla="*/ 149394 w 263164"/>
              <a:gd name="T19" fmla="*/ 27449 h 306027"/>
              <a:gd name="T20" fmla="*/ 107858 w 263164"/>
              <a:gd name="T21" fmla="*/ 25282 h 306027"/>
              <a:gd name="T22" fmla="*/ 95578 w 263164"/>
              <a:gd name="T23" fmla="*/ 55983 h 306027"/>
              <a:gd name="T24" fmla="*/ 90160 w 263164"/>
              <a:gd name="T25" fmla="*/ 74764 h 306027"/>
              <a:gd name="T26" fmla="*/ 67767 w 263164"/>
              <a:gd name="T27" fmla="*/ 109437 h 306027"/>
              <a:gd name="T28" fmla="*/ 87993 w 263164"/>
              <a:gd name="T29" fmla="*/ 135442 h 306027"/>
              <a:gd name="T30" fmla="*/ 101718 w 263164"/>
              <a:gd name="T31" fmla="*/ 149528 h 306027"/>
              <a:gd name="T32" fmla="*/ 120861 w 263164"/>
              <a:gd name="T33" fmla="*/ 186368 h 306027"/>
              <a:gd name="T34" fmla="*/ 149394 w 263164"/>
              <a:gd name="T35" fmla="*/ 177339 h 306027"/>
              <a:gd name="T36" fmla="*/ 168536 w 263164"/>
              <a:gd name="T37" fmla="*/ 182034 h 306027"/>
              <a:gd name="T38" fmla="*/ 200681 w 263164"/>
              <a:gd name="T39" fmla="*/ 186368 h 306027"/>
              <a:gd name="T40" fmla="*/ 219823 w 263164"/>
              <a:gd name="T41" fmla="*/ 149528 h 306027"/>
              <a:gd name="T42" fmla="*/ 233548 w 263164"/>
              <a:gd name="T43" fmla="*/ 135442 h 306027"/>
              <a:gd name="T44" fmla="*/ 253412 w 263164"/>
              <a:gd name="T45" fmla="*/ 109798 h 306027"/>
              <a:gd name="T46" fmla="*/ 235715 w 263164"/>
              <a:gd name="T47" fmla="*/ 90656 h 306027"/>
              <a:gd name="T48" fmla="*/ 237882 w 263164"/>
              <a:gd name="T49" fmla="*/ 49481 h 306027"/>
              <a:gd name="T50" fmla="*/ 207182 w 263164"/>
              <a:gd name="T51" fmla="*/ 36840 h 306027"/>
              <a:gd name="T52" fmla="*/ 188401 w 263164"/>
              <a:gd name="T53" fmla="*/ 31422 h 306027"/>
              <a:gd name="T54" fmla="*/ 153728 w 263164"/>
              <a:gd name="T55" fmla="*/ 9391 h 306027"/>
              <a:gd name="T56" fmla="*/ 177565 w 263164"/>
              <a:gd name="T57" fmla="*/ 18781 h 306027"/>
              <a:gd name="T58" fmla="*/ 205376 w 263164"/>
              <a:gd name="T59" fmla="*/ 10113 h 306027"/>
              <a:gd name="T60" fmla="*/ 217295 w 263164"/>
              <a:gd name="T61" fmla="*/ 38285 h 306027"/>
              <a:gd name="T62" fmla="*/ 253051 w 263164"/>
              <a:gd name="T63" fmla="*/ 57427 h 306027"/>
              <a:gd name="T64" fmla="*/ 253412 w 263164"/>
              <a:gd name="T65" fmla="*/ 85238 h 306027"/>
              <a:gd name="T66" fmla="*/ 244383 w 263164"/>
              <a:gd name="T67" fmla="*/ 119189 h 306027"/>
              <a:gd name="T68" fmla="*/ 245828 w 263164"/>
              <a:gd name="T69" fmla="*/ 160002 h 306027"/>
              <a:gd name="T70" fmla="*/ 217295 w 263164"/>
              <a:gd name="T71" fmla="*/ 166142 h 306027"/>
              <a:gd name="T72" fmla="*/ 205376 w 263164"/>
              <a:gd name="T73" fmla="*/ 194314 h 306027"/>
              <a:gd name="T74" fmla="*/ 177565 w 263164"/>
              <a:gd name="T75" fmla="*/ 185646 h 306027"/>
              <a:gd name="T76" fmla="*/ 143976 w 263164"/>
              <a:gd name="T77" fmla="*/ 195036 h 306027"/>
              <a:gd name="T78" fmla="*/ 116165 w 263164"/>
              <a:gd name="T79" fmla="*/ 194314 h 306027"/>
              <a:gd name="T80" fmla="*/ 104607 w 263164"/>
              <a:gd name="T81" fmla="*/ 166142 h 306027"/>
              <a:gd name="T82" fmla="*/ 76074 w 263164"/>
              <a:gd name="T83" fmla="*/ 160002 h 306027"/>
              <a:gd name="T84" fmla="*/ 77158 w 263164"/>
              <a:gd name="T85" fmla="*/ 119189 h 306027"/>
              <a:gd name="T86" fmla="*/ 68128 w 263164"/>
              <a:gd name="T87" fmla="*/ 85238 h 306027"/>
              <a:gd name="T88" fmla="*/ 68490 w 263164"/>
              <a:gd name="T89" fmla="*/ 57427 h 306027"/>
              <a:gd name="T90" fmla="*/ 97022 w 263164"/>
              <a:gd name="T91" fmla="*/ 45869 h 306027"/>
              <a:gd name="T92" fmla="*/ 116165 w 263164"/>
              <a:gd name="T93" fmla="*/ 10113 h 306027"/>
              <a:gd name="T94" fmla="*/ 143976 w 263164"/>
              <a:gd name="T95" fmla="*/ 18781 h 306027"/>
              <a:gd name="T96" fmla="*/ 34207 w 263164"/>
              <a:gd name="T97" fmla="*/ 0 h 306027"/>
              <a:gd name="T98" fmla="*/ 38888 w 263164"/>
              <a:gd name="T99" fmla="*/ 9383 h 306027"/>
              <a:gd name="T100" fmla="*/ 247732 w 263164"/>
              <a:gd name="T101" fmla="*/ 181523 h 306027"/>
              <a:gd name="T102" fmla="*/ 251693 w 263164"/>
              <a:gd name="T103" fmla="*/ 236016 h 306027"/>
              <a:gd name="T104" fmla="*/ 247012 w 263164"/>
              <a:gd name="T105" fmla="*/ 306027 h 306027"/>
              <a:gd name="T106" fmla="*/ 0 w 263164"/>
              <a:gd name="T107" fmla="*/ 34284 h 3060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63164" h="306027">
                <a:moveTo>
                  <a:pt x="42790" y="273050"/>
                </a:moveTo>
                <a:lnTo>
                  <a:pt x="167987" y="273050"/>
                </a:lnTo>
                <a:cubicBezTo>
                  <a:pt x="170513" y="273050"/>
                  <a:pt x="172677" y="275167"/>
                  <a:pt x="172677" y="277636"/>
                </a:cubicBezTo>
                <a:cubicBezTo>
                  <a:pt x="172677" y="280106"/>
                  <a:pt x="170513" y="282222"/>
                  <a:pt x="167987" y="282222"/>
                </a:cubicBezTo>
                <a:lnTo>
                  <a:pt x="42790" y="282222"/>
                </a:lnTo>
                <a:cubicBezTo>
                  <a:pt x="40265" y="282222"/>
                  <a:pt x="38100" y="280106"/>
                  <a:pt x="38100" y="277636"/>
                </a:cubicBezTo>
                <a:cubicBezTo>
                  <a:pt x="38100" y="275167"/>
                  <a:pt x="40265" y="273050"/>
                  <a:pt x="42790" y="273050"/>
                </a:cubicBezTo>
                <a:close/>
                <a:moveTo>
                  <a:pt x="68160" y="250825"/>
                </a:moveTo>
                <a:lnTo>
                  <a:pt x="203303" y="250825"/>
                </a:lnTo>
                <a:cubicBezTo>
                  <a:pt x="205812" y="250825"/>
                  <a:pt x="207605" y="253206"/>
                  <a:pt x="207605" y="255247"/>
                </a:cubicBezTo>
                <a:cubicBezTo>
                  <a:pt x="207605" y="257629"/>
                  <a:pt x="205812" y="260010"/>
                  <a:pt x="203303" y="260010"/>
                </a:cubicBezTo>
                <a:lnTo>
                  <a:pt x="68160" y="260010"/>
                </a:lnTo>
                <a:cubicBezTo>
                  <a:pt x="65651" y="260010"/>
                  <a:pt x="63500" y="257629"/>
                  <a:pt x="63500" y="255247"/>
                </a:cubicBezTo>
                <a:cubicBezTo>
                  <a:pt x="63500" y="253206"/>
                  <a:pt x="65651" y="250825"/>
                  <a:pt x="68160" y="250825"/>
                </a:cubicBezTo>
                <a:close/>
                <a:moveTo>
                  <a:pt x="33847" y="238903"/>
                </a:moveTo>
                <a:cubicBezTo>
                  <a:pt x="20164" y="238903"/>
                  <a:pt x="9002" y="250091"/>
                  <a:pt x="9002" y="263804"/>
                </a:cubicBezTo>
                <a:lnTo>
                  <a:pt x="9002" y="271744"/>
                </a:lnTo>
                <a:cubicBezTo>
                  <a:pt x="9002" y="285457"/>
                  <a:pt x="20164" y="296644"/>
                  <a:pt x="33847" y="296644"/>
                </a:cubicBezTo>
                <a:lnTo>
                  <a:pt x="239451" y="296644"/>
                </a:lnTo>
                <a:cubicBezTo>
                  <a:pt x="230809" y="276796"/>
                  <a:pt x="230809" y="259113"/>
                  <a:pt x="240171" y="238903"/>
                </a:cubicBezTo>
                <a:lnTo>
                  <a:pt x="34207" y="238903"/>
                </a:lnTo>
                <a:lnTo>
                  <a:pt x="33847" y="238903"/>
                </a:lnTo>
                <a:close/>
                <a:moveTo>
                  <a:pt x="160157" y="60168"/>
                </a:moveTo>
                <a:cubicBezTo>
                  <a:pt x="137379" y="60168"/>
                  <a:pt x="118939" y="78542"/>
                  <a:pt x="118939" y="101240"/>
                </a:cubicBezTo>
                <a:cubicBezTo>
                  <a:pt x="118939" y="124298"/>
                  <a:pt x="137379" y="142672"/>
                  <a:pt x="160157" y="142672"/>
                </a:cubicBezTo>
                <a:cubicBezTo>
                  <a:pt x="182936" y="142672"/>
                  <a:pt x="201738" y="124298"/>
                  <a:pt x="201738" y="101240"/>
                </a:cubicBezTo>
                <a:cubicBezTo>
                  <a:pt x="201738" y="78542"/>
                  <a:pt x="182936" y="60168"/>
                  <a:pt x="160157" y="60168"/>
                </a:cubicBezTo>
                <a:close/>
                <a:moveTo>
                  <a:pt x="160157" y="50800"/>
                </a:moveTo>
                <a:cubicBezTo>
                  <a:pt x="187998" y="50800"/>
                  <a:pt x="210777" y="73498"/>
                  <a:pt x="210777" y="101240"/>
                </a:cubicBezTo>
                <a:cubicBezTo>
                  <a:pt x="210777" y="129342"/>
                  <a:pt x="187998" y="152040"/>
                  <a:pt x="160157" y="152040"/>
                </a:cubicBezTo>
                <a:cubicBezTo>
                  <a:pt x="132317" y="152040"/>
                  <a:pt x="109538" y="129342"/>
                  <a:pt x="109538" y="101240"/>
                </a:cubicBezTo>
                <a:cubicBezTo>
                  <a:pt x="109538" y="73498"/>
                  <a:pt x="132317" y="50800"/>
                  <a:pt x="160157" y="50800"/>
                </a:cubicBezTo>
                <a:close/>
                <a:moveTo>
                  <a:pt x="29526" y="9744"/>
                </a:moveTo>
                <a:cubicBezTo>
                  <a:pt x="18004" y="11548"/>
                  <a:pt x="9002" y="22014"/>
                  <a:pt x="9002" y="34284"/>
                </a:cubicBezTo>
                <a:lnTo>
                  <a:pt x="9002" y="240347"/>
                </a:lnTo>
                <a:cubicBezTo>
                  <a:pt x="14403" y="234934"/>
                  <a:pt x="21604" y="230964"/>
                  <a:pt x="29526" y="229881"/>
                </a:cubicBezTo>
                <a:lnTo>
                  <a:pt x="29526" y="9744"/>
                </a:lnTo>
                <a:close/>
                <a:moveTo>
                  <a:pt x="153728" y="9391"/>
                </a:moveTo>
                <a:lnTo>
                  <a:pt x="153366" y="22393"/>
                </a:lnTo>
                <a:cubicBezTo>
                  <a:pt x="153366" y="24921"/>
                  <a:pt x="151561" y="26727"/>
                  <a:pt x="149394" y="27449"/>
                </a:cubicBezTo>
                <a:cubicBezTo>
                  <a:pt x="143976" y="28172"/>
                  <a:pt x="138558" y="29616"/>
                  <a:pt x="133141" y="31422"/>
                </a:cubicBezTo>
                <a:cubicBezTo>
                  <a:pt x="130974" y="32145"/>
                  <a:pt x="128806" y="31422"/>
                  <a:pt x="127362" y="29616"/>
                </a:cubicBezTo>
                <a:lnTo>
                  <a:pt x="120861" y="18059"/>
                </a:lnTo>
                <a:lnTo>
                  <a:pt x="107858" y="25282"/>
                </a:lnTo>
                <a:lnTo>
                  <a:pt x="114359" y="36840"/>
                </a:lnTo>
                <a:cubicBezTo>
                  <a:pt x="115443" y="39007"/>
                  <a:pt x="115082" y="41535"/>
                  <a:pt x="113276" y="42980"/>
                </a:cubicBezTo>
                <a:cubicBezTo>
                  <a:pt x="108941" y="46592"/>
                  <a:pt x="104968" y="50204"/>
                  <a:pt x="101718" y="54899"/>
                </a:cubicBezTo>
                <a:cubicBezTo>
                  <a:pt x="99912" y="56705"/>
                  <a:pt x="97384" y="57066"/>
                  <a:pt x="95578" y="55983"/>
                </a:cubicBezTo>
                <a:lnTo>
                  <a:pt x="84381" y="49481"/>
                </a:lnTo>
                <a:lnTo>
                  <a:pt x="76435" y="62123"/>
                </a:lnTo>
                <a:lnTo>
                  <a:pt x="87993" y="68985"/>
                </a:lnTo>
                <a:cubicBezTo>
                  <a:pt x="90160" y="70069"/>
                  <a:pt x="90882" y="72597"/>
                  <a:pt x="90160" y="74764"/>
                </a:cubicBezTo>
                <a:cubicBezTo>
                  <a:pt x="87993" y="79820"/>
                  <a:pt x="86548" y="85238"/>
                  <a:pt x="85826" y="90656"/>
                </a:cubicBezTo>
                <a:cubicBezTo>
                  <a:pt x="85465" y="93184"/>
                  <a:pt x="83659" y="94629"/>
                  <a:pt x="81131" y="94629"/>
                </a:cubicBezTo>
                <a:lnTo>
                  <a:pt x="68128" y="94629"/>
                </a:lnTo>
                <a:lnTo>
                  <a:pt x="67767" y="109437"/>
                </a:lnTo>
                <a:lnTo>
                  <a:pt x="81131" y="109798"/>
                </a:lnTo>
                <a:cubicBezTo>
                  <a:pt x="83659" y="109798"/>
                  <a:pt x="85465" y="111604"/>
                  <a:pt x="85826" y="113771"/>
                </a:cubicBezTo>
                <a:cubicBezTo>
                  <a:pt x="86548" y="119189"/>
                  <a:pt x="87993" y="124607"/>
                  <a:pt x="90160" y="130024"/>
                </a:cubicBezTo>
                <a:cubicBezTo>
                  <a:pt x="90882" y="131830"/>
                  <a:pt x="90160" y="134358"/>
                  <a:pt x="87993" y="135442"/>
                </a:cubicBezTo>
                <a:lnTo>
                  <a:pt x="76797" y="141943"/>
                </a:lnTo>
                <a:lnTo>
                  <a:pt x="84020" y="155307"/>
                </a:lnTo>
                <a:lnTo>
                  <a:pt x="95578" y="148444"/>
                </a:lnTo>
                <a:cubicBezTo>
                  <a:pt x="97384" y="147361"/>
                  <a:pt x="99912" y="148083"/>
                  <a:pt x="101718" y="149528"/>
                </a:cubicBezTo>
                <a:cubicBezTo>
                  <a:pt x="104968" y="154223"/>
                  <a:pt x="108941" y="157835"/>
                  <a:pt x="113276" y="161447"/>
                </a:cubicBezTo>
                <a:cubicBezTo>
                  <a:pt x="115082" y="162891"/>
                  <a:pt x="115443" y="165420"/>
                  <a:pt x="114359" y="167587"/>
                </a:cubicBezTo>
                <a:lnTo>
                  <a:pt x="107858" y="178783"/>
                </a:lnTo>
                <a:lnTo>
                  <a:pt x="120861" y="186368"/>
                </a:lnTo>
                <a:lnTo>
                  <a:pt x="127362" y="175172"/>
                </a:lnTo>
                <a:cubicBezTo>
                  <a:pt x="128445" y="173727"/>
                  <a:pt x="129890" y="172643"/>
                  <a:pt x="131696" y="172643"/>
                </a:cubicBezTo>
                <a:cubicBezTo>
                  <a:pt x="132057" y="172643"/>
                  <a:pt x="132779" y="172643"/>
                  <a:pt x="133141" y="173004"/>
                </a:cubicBezTo>
                <a:cubicBezTo>
                  <a:pt x="138558" y="175172"/>
                  <a:pt x="143976" y="176616"/>
                  <a:pt x="149394" y="177339"/>
                </a:cubicBezTo>
                <a:cubicBezTo>
                  <a:pt x="151561" y="177700"/>
                  <a:pt x="153366" y="179506"/>
                  <a:pt x="153366" y="182034"/>
                </a:cubicBezTo>
                <a:lnTo>
                  <a:pt x="153366" y="195036"/>
                </a:lnTo>
                <a:lnTo>
                  <a:pt x="168175" y="195398"/>
                </a:lnTo>
                <a:lnTo>
                  <a:pt x="168536" y="182034"/>
                </a:lnTo>
                <a:cubicBezTo>
                  <a:pt x="168536" y="179506"/>
                  <a:pt x="169981" y="177700"/>
                  <a:pt x="172148" y="177339"/>
                </a:cubicBezTo>
                <a:cubicBezTo>
                  <a:pt x="177565" y="176616"/>
                  <a:pt x="182983" y="175172"/>
                  <a:pt x="188401" y="173004"/>
                </a:cubicBezTo>
                <a:cubicBezTo>
                  <a:pt x="190568" y="171921"/>
                  <a:pt x="193096" y="173004"/>
                  <a:pt x="194179" y="175172"/>
                </a:cubicBezTo>
                <a:lnTo>
                  <a:pt x="200681" y="186368"/>
                </a:lnTo>
                <a:lnTo>
                  <a:pt x="213683" y="179144"/>
                </a:lnTo>
                <a:lnTo>
                  <a:pt x="207182" y="167587"/>
                </a:lnTo>
                <a:cubicBezTo>
                  <a:pt x="206098" y="165420"/>
                  <a:pt x="206459" y="162891"/>
                  <a:pt x="208265" y="161447"/>
                </a:cubicBezTo>
                <a:cubicBezTo>
                  <a:pt x="212599" y="157835"/>
                  <a:pt x="216572" y="154223"/>
                  <a:pt x="219823" y="149528"/>
                </a:cubicBezTo>
                <a:cubicBezTo>
                  <a:pt x="221268" y="148083"/>
                  <a:pt x="224157" y="147361"/>
                  <a:pt x="225963" y="148444"/>
                </a:cubicBezTo>
                <a:lnTo>
                  <a:pt x="237521" y="155307"/>
                </a:lnTo>
                <a:lnTo>
                  <a:pt x="245105" y="142304"/>
                </a:lnTo>
                <a:lnTo>
                  <a:pt x="233548" y="135442"/>
                </a:lnTo>
                <a:cubicBezTo>
                  <a:pt x="231742" y="134358"/>
                  <a:pt x="230658" y="131830"/>
                  <a:pt x="231742" y="130024"/>
                </a:cubicBezTo>
                <a:cubicBezTo>
                  <a:pt x="233548" y="124607"/>
                  <a:pt x="234992" y="119189"/>
                  <a:pt x="235715" y="113771"/>
                </a:cubicBezTo>
                <a:cubicBezTo>
                  <a:pt x="236076" y="111604"/>
                  <a:pt x="238243" y="109798"/>
                  <a:pt x="240410" y="109798"/>
                </a:cubicBezTo>
                <a:lnTo>
                  <a:pt x="253412" y="109798"/>
                </a:lnTo>
                <a:lnTo>
                  <a:pt x="253773" y="94990"/>
                </a:lnTo>
                <a:lnTo>
                  <a:pt x="253412" y="94629"/>
                </a:lnTo>
                <a:lnTo>
                  <a:pt x="240410" y="94629"/>
                </a:lnTo>
                <a:cubicBezTo>
                  <a:pt x="238243" y="94629"/>
                  <a:pt x="236076" y="93184"/>
                  <a:pt x="235715" y="90656"/>
                </a:cubicBezTo>
                <a:cubicBezTo>
                  <a:pt x="234992" y="85238"/>
                  <a:pt x="233548" y="79820"/>
                  <a:pt x="231742" y="74764"/>
                </a:cubicBezTo>
                <a:cubicBezTo>
                  <a:pt x="230658" y="72597"/>
                  <a:pt x="231742" y="70069"/>
                  <a:pt x="233548" y="68985"/>
                </a:cubicBezTo>
                <a:lnTo>
                  <a:pt x="245105" y="62484"/>
                </a:lnTo>
                <a:lnTo>
                  <a:pt x="237882" y="49481"/>
                </a:lnTo>
                <a:lnTo>
                  <a:pt x="225963" y="55983"/>
                </a:lnTo>
                <a:cubicBezTo>
                  <a:pt x="224157" y="57066"/>
                  <a:pt x="221268" y="56705"/>
                  <a:pt x="219823" y="54899"/>
                </a:cubicBezTo>
                <a:cubicBezTo>
                  <a:pt x="216572" y="50204"/>
                  <a:pt x="212599" y="46592"/>
                  <a:pt x="208265" y="42980"/>
                </a:cubicBezTo>
                <a:cubicBezTo>
                  <a:pt x="206459" y="41535"/>
                  <a:pt x="206098" y="39007"/>
                  <a:pt x="207182" y="36840"/>
                </a:cubicBezTo>
                <a:lnTo>
                  <a:pt x="213683" y="25644"/>
                </a:lnTo>
                <a:lnTo>
                  <a:pt x="201042" y="18059"/>
                </a:lnTo>
                <a:lnTo>
                  <a:pt x="194179" y="29616"/>
                </a:lnTo>
                <a:cubicBezTo>
                  <a:pt x="193096" y="31422"/>
                  <a:pt x="190568" y="32145"/>
                  <a:pt x="188401" y="31422"/>
                </a:cubicBezTo>
                <a:cubicBezTo>
                  <a:pt x="182983" y="29616"/>
                  <a:pt x="177565" y="28172"/>
                  <a:pt x="172148" y="27449"/>
                </a:cubicBezTo>
                <a:cubicBezTo>
                  <a:pt x="169981" y="26727"/>
                  <a:pt x="168536" y="24921"/>
                  <a:pt x="168536" y="22393"/>
                </a:cubicBezTo>
                <a:lnTo>
                  <a:pt x="168536" y="9391"/>
                </a:lnTo>
                <a:lnTo>
                  <a:pt x="153728" y="9391"/>
                </a:lnTo>
                <a:close/>
                <a:moveTo>
                  <a:pt x="153728" y="0"/>
                </a:moveTo>
                <a:lnTo>
                  <a:pt x="168175" y="0"/>
                </a:lnTo>
                <a:cubicBezTo>
                  <a:pt x="173592" y="0"/>
                  <a:pt x="177565" y="4334"/>
                  <a:pt x="177565" y="9391"/>
                </a:cubicBezTo>
                <a:lnTo>
                  <a:pt x="177565" y="18781"/>
                </a:lnTo>
                <a:cubicBezTo>
                  <a:pt x="181177" y="19503"/>
                  <a:pt x="184428" y="20587"/>
                  <a:pt x="188039" y="21309"/>
                </a:cubicBezTo>
                <a:lnTo>
                  <a:pt x="192735" y="13363"/>
                </a:lnTo>
                <a:cubicBezTo>
                  <a:pt x="193818" y="11196"/>
                  <a:pt x="195985" y="9752"/>
                  <a:pt x="198152" y="9029"/>
                </a:cubicBezTo>
                <a:cubicBezTo>
                  <a:pt x="201042" y="8307"/>
                  <a:pt x="203209" y="8668"/>
                  <a:pt x="205376" y="10113"/>
                </a:cubicBezTo>
                <a:lnTo>
                  <a:pt x="218378" y="17336"/>
                </a:lnTo>
                <a:cubicBezTo>
                  <a:pt x="220545" y="18420"/>
                  <a:pt x="221990" y="20587"/>
                  <a:pt x="222712" y="23115"/>
                </a:cubicBezTo>
                <a:cubicBezTo>
                  <a:pt x="223435" y="25644"/>
                  <a:pt x="223073" y="28172"/>
                  <a:pt x="221990" y="30339"/>
                </a:cubicBezTo>
                <a:lnTo>
                  <a:pt x="217295" y="38285"/>
                </a:lnTo>
                <a:cubicBezTo>
                  <a:pt x="219823" y="40813"/>
                  <a:pt x="222351" y="43341"/>
                  <a:pt x="224518" y="45869"/>
                </a:cubicBezTo>
                <a:lnTo>
                  <a:pt x="232464" y="41174"/>
                </a:lnTo>
                <a:cubicBezTo>
                  <a:pt x="237521" y="38646"/>
                  <a:pt x="242938" y="40091"/>
                  <a:pt x="245828" y="44786"/>
                </a:cubicBezTo>
                <a:lnTo>
                  <a:pt x="253051" y="57427"/>
                </a:lnTo>
                <a:cubicBezTo>
                  <a:pt x="255579" y="62123"/>
                  <a:pt x="254135" y="67902"/>
                  <a:pt x="249801" y="70430"/>
                </a:cubicBezTo>
                <a:lnTo>
                  <a:pt x="241493" y="75125"/>
                </a:lnTo>
                <a:cubicBezTo>
                  <a:pt x="242577" y="78737"/>
                  <a:pt x="243661" y="81988"/>
                  <a:pt x="244383" y="85238"/>
                </a:cubicBezTo>
                <a:lnTo>
                  <a:pt x="253412" y="85238"/>
                </a:lnTo>
                <a:cubicBezTo>
                  <a:pt x="258830" y="85238"/>
                  <a:pt x="263164" y="89572"/>
                  <a:pt x="263164" y="94990"/>
                </a:cubicBezTo>
                <a:lnTo>
                  <a:pt x="263164" y="109437"/>
                </a:lnTo>
                <a:cubicBezTo>
                  <a:pt x="263164" y="114855"/>
                  <a:pt x="258830" y="119189"/>
                  <a:pt x="253412" y="119189"/>
                </a:cubicBezTo>
                <a:lnTo>
                  <a:pt x="244383" y="119189"/>
                </a:lnTo>
                <a:cubicBezTo>
                  <a:pt x="243661" y="122440"/>
                  <a:pt x="242577" y="126051"/>
                  <a:pt x="241493" y="129663"/>
                </a:cubicBezTo>
                <a:lnTo>
                  <a:pt x="249801" y="133997"/>
                </a:lnTo>
                <a:cubicBezTo>
                  <a:pt x="254135" y="136887"/>
                  <a:pt x="255579" y="142304"/>
                  <a:pt x="253051" y="147000"/>
                </a:cubicBezTo>
                <a:lnTo>
                  <a:pt x="245828" y="160002"/>
                </a:lnTo>
                <a:cubicBezTo>
                  <a:pt x="244744" y="161808"/>
                  <a:pt x="242577" y="163614"/>
                  <a:pt x="239688" y="164336"/>
                </a:cubicBezTo>
                <a:cubicBezTo>
                  <a:pt x="237521" y="164697"/>
                  <a:pt x="234992" y="164336"/>
                  <a:pt x="232464" y="163253"/>
                </a:cubicBezTo>
                <a:lnTo>
                  <a:pt x="224518" y="158557"/>
                </a:lnTo>
                <a:cubicBezTo>
                  <a:pt x="222351" y="161086"/>
                  <a:pt x="219823" y="163975"/>
                  <a:pt x="217295" y="166142"/>
                </a:cubicBezTo>
                <a:lnTo>
                  <a:pt x="221990" y="174088"/>
                </a:lnTo>
                <a:cubicBezTo>
                  <a:pt x="223073" y="176255"/>
                  <a:pt x="223435" y="178783"/>
                  <a:pt x="222712" y="181312"/>
                </a:cubicBezTo>
                <a:cubicBezTo>
                  <a:pt x="221990" y="183840"/>
                  <a:pt x="220545" y="186007"/>
                  <a:pt x="218378" y="187090"/>
                </a:cubicBezTo>
                <a:lnTo>
                  <a:pt x="205376" y="194314"/>
                </a:lnTo>
                <a:cubicBezTo>
                  <a:pt x="203209" y="195759"/>
                  <a:pt x="201042" y="196120"/>
                  <a:pt x="198152" y="195398"/>
                </a:cubicBezTo>
                <a:cubicBezTo>
                  <a:pt x="195985" y="194675"/>
                  <a:pt x="193818" y="193230"/>
                  <a:pt x="192735" y="191063"/>
                </a:cubicBezTo>
                <a:lnTo>
                  <a:pt x="188039" y="182756"/>
                </a:lnTo>
                <a:cubicBezTo>
                  <a:pt x="184428" y="184201"/>
                  <a:pt x="181177" y="184923"/>
                  <a:pt x="177565" y="185646"/>
                </a:cubicBezTo>
                <a:lnTo>
                  <a:pt x="177565" y="195036"/>
                </a:lnTo>
                <a:cubicBezTo>
                  <a:pt x="177565" y="200454"/>
                  <a:pt x="173592" y="204427"/>
                  <a:pt x="168175" y="204427"/>
                </a:cubicBezTo>
                <a:lnTo>
                  <a:pt x="153728" y="204427"/>
                </a:lnTo>
                <a:cubicBezTo>
                  <a:pt x="148310" y="204427"/>
                  <a:pt x="143976" y="200454"/>
                  <a:pt x="143976" y="195036"/>
                </a:cubicBezTo>
                <a:lnTo>
                  <a:pt x="143976" y="185646"/>
                </a:lnTo>
                <a:cubicBezTo>
                  <a:pt x="140364" y="184923"/>
                  <a:pt x="137114" y="184201"/>
                  <a:pt x="133502" y="182756"/>
                </a:cubicBezTo>
                <a:lnTo>
                  <a:pt x="128806" y="191063"/>
                </a:lnTo>
                <a:cubicBezTo>
                  <a:pt x="126278" y="195398"/>
                  <a:pt x="120499" y="197203"/>
                  <a:pt x="116165" y="194314"/>
                </a:cubicBezTo>
                <a:lnTo>
                  <a:pt x="103162" y="187090"/>
                </a:lnTo>
                <a:cubicBezTo>
                  <a:pt x="100995" y="186007"/>
                  <a:pt x="99551" y="183840"/>
                  <a:pt x="98828" y="181312"/>
                </a:cubicBezTo>
                <a:cubicBezTo>
                  <a:pt x="98106" y="178783"/>
                  <a:pt x="98828" y="176255"/>
                  <a:pt x="99912" y="174088"/>
                </a:cubicBezTo>
                <a:lnTo>
                  <a:pt x="104607" y="166142"/>
                </a:lnTo>
                <a:cubicBezTo>
                  <a:pt x="101718" y="163975"/>
                  <a:pt x="99190" y="161086"/>
                  <a:pt x="97022" y="158557"/>
                </a:cubicBezTo>
                <a:lnTo>
                  <a:pt x="88715" y="163253"/>
                </a:lnTo>
                <a:cubicBezTo>
                  <a:pt x="86548" y="164336"/>
                  <a:pt x="84381" y="164697"/>
                  <a:pt x="81492" y="164336"/>
                </a:cubicBezTo>
                <a:cubicBezTo>
                  <a:pt x="79325" y="163614"/>
                  <a:pt x="77158" y="161808"/>
                  <a:pt x="76074" y="160002"/>
                </a:cubicBezTo>
                <a:lnTo>
                  <a:pt x="68490" y="147000"/>
                </a:lnTo>
                <a:cubicBezTo>
                  <a:pt x="65961" y="142304"/>
                  <a:pt x="67406" y="136887"/>
                  <a:pt x="72101" y="133997"/>
                </a:cubicBezTo>
                <a:lnTo>
                  <a:pt x="80047" y="129663"/>
                </a:lnTo>
                <a:cubicBezTo>
                  <a:pt x="78964" y="126051"/>
                  <a:pt x="77880" y="122440"/>
                  <a:pt x="77158" y="119189"/>
                </a:cubicBezTo>
                <a:lnTo>
                  <a:pt x="68128" y="119189"/>
                </a:lnTo>
                <a:cubicBezTo>
                  <a:pt x="62711" y="119189"/>
                  <a:pt x="58738" y="114855"/>
                  <a:pt x="58738" y="109437"/>
                </a:cubicBezTo>
                <a:lnTo>
                  <a:pt x="58738" y="94990"/>
                </a:lnTo>
                <a:cubicBezTo>
                  <a:pt x="58738" y="89572"/>
                  <a:pt x="62711" y="85238"/>
                  <a:pt x="68128" y="85238"/>
                </a:cubicBezTo>
                <a:lnTo>
                  <a:pt x="77158" y="85238"/>
                </a:lnTo>
                <a:cubicBezTo>
                  <a:pt x="77880" y="81988"/>
                  <a:pt x="78964" y="78737"/>
                  <a:pt x="80047" y="75125"/>
                </a:cubicBezTo>
                <a:lnTo>
                  <a:pt x="72101" y="70430"/>
                </a:lnTo>
                <a:cubicBezTo>
                  <a:pt x="67406" y="67902"/>
                  <a:pt x="65961" y="62123"/>
                  <a:pt x="68490" y="57427"/>
                </a:cubicBezTo>
                <a:lnTo>
                  <a:pt x="76074" y="44786"/>
                </a:lnTo>
                <a:cubicBezTo>
                  <a:pt x="77158" y="42619"/>
                  <a:pt x="79325" y="41174"/>
                  <a:pt x="81492" y="40452"/>
                </a:cubicBezTo>
                <a:cubicBezTo>
                  <a:pt x="84381" y="39729"/>
                  <a:pt x="86548" y="40091"/>
                  <a:pt x="88715" y="41174"/>
                </a:cubicBezTo>
                <a:lnTo>
                  <a:pt x="97022" y="45869"/>
                </a:lnTo>
                <a:cubicBezTo>
                  <a:pt x="99190" y="43341"/>
                  <a:pt x="101718" y="40813"/>
                  <a:pt x="104607" y="38285"/>
                </a:cubicBezTo>
                <a:lnTo>
                  <a:pt x="99912" y="30339"/>
                </a:lnTo>
                <a:cubicBezTo>
                  <a:pt x="97022" y="25644"/>
                  <a:pt x="98828" y="20226"/>
                  <a:pt x="103162" y="17336"/>
                </a:cubicBezTo>
                <a:lnTo>
                  <a:pt x="116165" y="10113"/>
                </a:lnTo>
                <a:cubicBezTo>
                  <a:pt x="117971" y="8668"/>
                  <a:pt x="120861" y="8307"/>
                  <a:pt x="123028" y="9029"/>
                </a:cubicBezTo>
                <a:cubicBezTo>
                  <a:pt x="125917" y="9752"/>
                  <a:pt x="127723" y="11196"/>
                  <a:pt x="128806" y="13363"/>
                </a:cubicBezTo>
                <a:lnTo>
                  <a:pt x="133502" y="21309"/>
                </a:lnTo>
                <a:cubicBezTo>
                  <a:pt x="137114" y="20587"/>
                  <a:pt x="140364" y="19503"/>
                  <a:pt x="143976" y="18781"/>
                </a:cubicBezTo>
                <a:lnTo>
                  <a:pt x="143976" y="9391"/>
                </a:lnTo>
                <a:cubicBezTo>
                  <a:pt x="143976" y="4334"/>
                  <a:pt x="148310" y="0"/>
                  <a:pt x="153728" y="0"/>
                </a:cubicBezTo>
                <a:close/>
                <a:moveTo>
                  <a:pt x="33847" y="0"/>
                </a:moveTo>
                <a:cubicBezTo>
                  <a:pt x="33847" y="0"/>
                  <a:pt x="33847" y="0"/>
                  <a:pt x="34207" y="0"/>
                </a:cubicBezTo>
                <a:lnTo>
                  <a:pt x="84618" y="0"/>
                </a:lnTo>
                <a:cubicBezTo>
                  <a:pt x="87138" y="0"/>
                  <a:pt x="89299" y="2165"/>
                  <a:pt x="89299" y="4691"/>
                </a:cubicBezTo>
                <a:cubicBezTo>
                  <a:pt x="89299" y="7217"/>
                  <a:pt x="87138" y="9383"/>
                  <a:pt x="84618" y="9383"/>
                </a:cubicBezTo>
                <a:lnTo>
                  <a:pt x="38888" y="9383"/>
                </a:lnTo>
                <a:lnTo>
                  <a:pt x="38888" y="229520"/>
                </a:lnTo>
                <a:lnTo>
                  <a:pt x="242691" y="229520"/>
                </a:lnTo>
                <a:lnTo>
                  <a:pt x="242691" y="186215"/>
                </a:lnTo>
                <a:cubicBezTo>
                  <a:pt x="242691" y="183689"/>
                  <a:pt x="244852" y="181523"/>
                  <a:pt x="247732" y="181523"/>
                </a:cubicBezTo>
                <a:cubicBezTo>
                  <a:pt x="249893" y="181523"/>
                  <a:pt x="252053" y="183689"/>
                  <a:pt x="252053" y="186215"/>
                </a:cubicBezTo>
                <a:lnTo>
                  <a:pt x="252053" y="234212"/>
                </a:lnTo>
                <a:lnTo>
                  <a:pt x="252053" y="234573"/>
                </a:lnTo>
                <a:cubicBezTo>
                  <a:pt x="252053" y="234934"/>
                  <a:pt x="252053" y="235295"/>
                  <a:pt x="251693" y="236016"/>
                </a:cubicBezTo>
                <a:lnTo>
                  <a:pt x="251693" y="236377"/>
                </a:lnTo>
                <a:cubicBezTo>
                  <a:pt x="239090" y="259474"/>
                  <a:pt x="239090" y="277157"/>
                  <a:pt x="250973" y="299171"/>
                </a:cubicBezTo>
                <a:cubicBezTo>
                  <a:pt x="251693" y="300614"/>
                  <a:pt x="251693" y="302418"/>
                  <a:pt x="250973" y="303501"/>
                </a:cubicBezTo>
                <a:cubicBezTo>
                  <a:pt x="249893" y="305305"/>
                  <a:pt x="248452" y="306027"/>
                  <a:pt x="247012" y="306027"/>
                </a:cubicBezTo>
                <a:lnTo>
                  <a:pt x="33847" y="306027"/>
                </a:lnTo>
                <a:cubicBezTo>
                  <a:pt x="15123" y="306027"/>
                  <a:pt x="0" y="290870"/>
                  <a:pt x="0" y="271744"/>
                </a:cubicBezTo>
                <a:lnTo>
                  <a:pt x="0" y="263804"/>
                </a:lnTo>
                <a:lnTo>
                  <a:pt x="0" y="34284"/>
                </a:lnTo>
                <a:cubicBezTo>
                  <a:pt x="0" y="15157"/>
                  <a:pt x="15123" y="0"/>
                  <a:pt x="338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1100" dirty="0">
              <a:latin typeface="Lato Light" panose="020F050202020403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8784" y="906786"/>
            <a:ext cx="872119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    </a:t>
            </a:r>
            <a:endParaRPr lang="ru-RU" sz="1400" dirty="0">
              <a:solidFill>
                <a:schemeClr val="tx1"/>
              </a:solidFill>
              <a:latin typeface="Roboto Condensed Light" panose="020B0604020202020204" charset="0"/>
              <a:ea typeface="Roboto Condensed Light" panose="020B0604020202020204" charset="0"/>
              <a:cs typeface="+mn-cs"/>
            </a:endParaRPr>
          </a:p>
          <a:p>
            <a:pPr algn="just">
              <a:buNone/>
              <a:tabLst>
                <a:tab pos="357188" algn="l"/>
              </a:tabLst>
            </a:pPr>
            <a:r>
              <a:rPr lang="ru-RU" sz="1700" dirty="0" smtClean="0">
                <a:solidFill>
                  <a:schemeClr val="tx1"/>
                </a:solidFill>
                <a:latin typeface="Cambria" panose="02040503050406030204" pitchFamily="18" charset="0"/>
              </a:rPr>
              <a:t>	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</a:rPr>
              <a:t>Проверки исполнения нотариусами Правил нотариального делопроизводства могут 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быть</a:t>
            </a:r>
            <a:r>
              <a:rPr lang="en-US" sz="2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: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</a:p>
          <a:p>
            <a:pPr marL="457200" indent="-457200" algn="just">
              <a:buAutoNum type="arabicPeriod"/>
              <a:tabLst>
                <a:tab pos="357188" algn="l"/>
              </a:tabLst>
            </a:pPr>
            <a:r>
              <a:rPr lang="ru-RU" sz="20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Плановыми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</a:rPr>
              <a:t> (проводятся в соответствии с ежегодными графиками 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проведения 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</a:rPr>
              <a:t>проверок, утверждаемыми приказами 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территориального 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</a:rPr>
              <a:t>органа Минюста России, не позднее 15 декабря 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года)</a:t>
            </a:r>
            <a:endParaRPr lang="ru-RU" sz="20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457200" indent="-457200" algn="just">
              <a:buAutoNum type="arabicPeriod"/>
              <a:tabLst>
                <a:tab pos="357188" algn="l"/>
              </a:tabLst>
            </a:pPr>
            <a:endParaRPr lang="ru-RU" sz="20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457200" indent="-457200" algn="just">
              <a:buAutoNum type="arabicPeriod"/>
              <a:tabLst>
                <a:tab pos="357188" algn="l"/>
              </a:tabLst>
            </a:pPr>
            <a:r>
              <a:rPr lang="ru-RU" sz="20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Внеплановыми 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(проводится по конкретному факту, явившемуся основанием для внеплановой проверки) </a:t>
            </a:r>
          </a:p>
          <a:p>
            <a:pPr marL="457200" indent="-457200" algn="just">
              <a:buAutoNum type="arabicPeriod"/>
              <a:tabLst>
                <a:tab pos="357188" algn="l"/>
              </a:tabLst>
            </a:pPr>
            <a:endParaRPr lang="ru-RU" sz="20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457200" indent="-457200" algn="just">
              <a:buAutoNum type="arabicPeriod"/>
              <a:tabLst>
                <a:tab pos="357188" algn="l"/>
              </a:tabLst>
            </a:pPr>
            <a:r>
              <a:rPr lang="ru-RU" sz="20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Повторными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 (проводятся не позже чем через год после проведения плановой проверки, в ходе которой выявлены существенные нарушения Правил нотариального делопроизводства)</a:t>
            </a:r>
            <a:endParaRPr lang="ru-RU" sz="20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just">
              <a:buNone/>
              <a:tabLst>
                <a:tab pos="357188" algn="l"/>
              </a:tabLst>
            </a:pPr>
            <a:endParaRPr lang="ru-RU" sz="2000" dirty="0">
              <a:solidFill>
                <a:schemeClr val="tx1"/>
              </a:solidFill>
              <a:latin typeface="Roboto Condensed Light" panose="020B0604020202020204" charset="0"/>
              <a:ea typeface="Roboto Condensed Light" panose="020B0604020202020204" charset="0"/>
              <a:cs typeface="+mn-cs"/>
            </a:endParaRPr>
          </a:p>
          <a:p>
            <a:pPr lvl="0" algn="just"/>
            <a:r>
              <a:rPr lang="ru-RU" sz="2000" dirty="0">
                <a:solidFill>
                  <a:schemeClr val="tx1"/>
                </a:solidFill>
                <a:latin typeface="Roboto Condensed Light" panose="020B0604020202020204" charset="0"/>
                <a:ea typeface="Roboto Condensed Light" panose="020B0604020202020204" charset="0"/>
                <a:cs typeface="+mn-cs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Roboto Condensed Light" panose="020B0604020202020204" charset="0"/>
                <a:ea typeface="Roboto Condensed Light" panose="020B0604020202020204" charset="0"/>
                <a:cs typeface="+mn-cs"/>
              </a:rPr>
              <a:t>   Срок </a:t>
            </a:r>
            <a:r>
              <a:rPr lang="ru-RU" sz="2000" dirty="0">
                <a:solidFill>
                  <a:schemeClr val="tx1"/>
                </a:solidFill>
                <a:latin typeface="Roboto Condensed Light" panose="020B0604020202020204" charset="0"/>
                <a:ea typeface="Roboto Condensed Light" panose="020B0604020202020204" charset="0"/>
                <a:cs typeface="+mn-cs"/>
              </a:rPr>
              <a:t>проведения проверки не может превышать 5 рабочих дней 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6963272" y="2545397"/>
            <a:ext cx="524788" cy="26439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7567573" y="2433099"/>
            <a:ext cx="1683774" cy="50093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Повторные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1422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59;p14">
            <a:extLst>
              <a:ext uri="{FF2B5EF4-FFF2-40B4-BE49-F238E27FC236}">
                <a16:creationId xmlns:a16="http://schemas.microsoft.com/office/drawing/2014/main" id="{E2282203-EEEC-CF40-BC6C-B799DEB3927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47062"/>
          <a:stretch/>
        </p:blipFill>
        <p:spPr>
          <a:xfrm>
            <a:off x="8088953" y="-190831"/>
            <a:ext cx="5244059" cy="68579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B80030AF-5B9F-184F-BE6B-F27B1D9D6557}"/>
              </a:ext>
            </a:extLst>
          </p:cNvPr>
          <p:cNvCxnSpPr>
            <a:cxnSpLocks/>
          </p:cNvCxnSpPr>
          <p:nvPr/>
        </p:nvCxnSpPr>
        <p:spPr>
          <a:xfrm flipH="1">
            <a:off x="962519" y="767237"/>
            <a:ext cx="7646948" cy="0"/>
          </a:xfrm>
          <a:prstGeom prst="line">
            <a:avLst/>
          </a:prstGeom>
          <a:ln w="12700">
            <a:gradFill flip="none" rotWithShape="1">
              <a:gsLst>
                <a:gs pos="82000">
                  <a:schemeClr val="accent1">
                    <a:lumMod val="5000"/>
                    <a:lumOff val="95000"/>
                    <a:alpha val="51226"/>
                  </a:schemeClr>
                </a:gs>
                <a:gs pos="0">
                  <a:schemeClr val="tx1">
                    <a:lumMod val="65000"/>
                    <a:lumOff val="35000"/>
                  </a:schemeClr>
                </a:gs>
                <a:gs pos="0">
                  <a:schemeClr val="tx1">
                    <a:lumMod val="75000"/>
                    <a:lumOff val="2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22" name="Rectangle 1">
            <a:extLst>
              <a:ext uri="{FF2B5EF4-FFF2-40B4-BE49-F238E27FC236}">
                <a16:creationId xmlns:a16="http://schemas.microsoft.com/office/drawing/2014/main" id="{6E17BA0E-5309-434C-9521-E6FBA6FD4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582" y="378591"/>
            <a:ext cx="7661878" cy="444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3644" rIns="0" bIns="0">
            <a:spAutoFit/>
          </a:bodyPr>
          <a:lstStyle>
            <a:lvl1pPr marL="11113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1pPr>
            <a:lvl2pPr marL="742950" indent="-28575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2pPr>
            <a:lvl3pPr marL="11430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3pPr>
            <a:lvl4pPr marL="16002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4pPr>
            <a:lvl5pPr marL="20574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5pPr>
            <a:lvl6pPr marL="25146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6pPr>
            <a:lvl7pPr marL="29718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7pPr>
            <a:lvl8pPr marL="34290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8pPr>
            <a:lvl9pPr marL="38862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9pPr>
          </a:lstStyle>
          <a:p>
            <a:pPr eaLnBrk="1">
              <a:spcBef>
                <a:spcPts val="107"/>
              </a:spcBef>
            </a:pPr>
            <a:r>
              <a:rPr lang="ru-RU" altLang="ru-RU" sz="28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ПРЕДМЕТ ПРОВЕРКИ    </a:t>
            </a:r>
            <a:endParaRPr lang="en-US" altLang="ru-RU" sz="28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9979" y="163496"/>
            <a:ext cx="756248" cy="75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6" name="Freeform 791">
            <a:extLst>
              <a:ext uri="{FF2B5EF4-FFF2-40B4-BE49-F238E27FC236}">
                <a16:creationId xmlns:a16="http://schemas.microsoft.com/office/drawing/2014/main" id="{46F8CB16-56E0-E44E-B40D-559C341BC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11" y="5688825"/>
            <a:ext cx="272356" cy="316654"/>
          </a:xfrm>
          <a:custGeom>
            <a:avLst/>
            <a:gdLst>
              <a:gd name="T0" fmla="*/ 167987 w 263164"/>
              <a:gd name="T1" fmla="*/ 282222 h 306027"/>
              <a:gd name="T2" fmla="*/ 68160 w 263164"/>
              <a:gd name="T3" fmla="*/ 250825 h 306027"/>
              <a:gd name="T4" fmla="*/ 68160 w 263164"/>
              <a:gd name="T5" fmla="*/ 260010 h 306027"/>
              <a:gd name="T6" fmla="*/ 9002 w 263164"/>
              <a:gd name="T7" fmla="*/ 263804 h 306027"/>
              <a:gd name="T8" fmla="*/ 240171 w 263164"/>
              <a:gd name="T9" fmla="*/ 238903 h 306027"/>
              <a:gd name="T10" fmla="*/ 118939 w 263164"/>
              <a:gd name="T11" fmla="*/ 101240 h 306027"/>
              <a:gd name="T12" fmla="*/ 160157 w 263164"/>
              <a:gd name="T13" fmla="*/ 50800 h 306027"/>
              <a:gd name="T14" fmla="*/ 160157 w 263164"/>
              <a:gd name="T15" fmla="*/ 50800 h 306027"/>
              <a:gd name="T16" fmla="*/ 29526 w 263164"/>
              <a:gd name="T17" fmla="*/ 229881 h 306027"/>
              <a:gd name="T18" fmla="*/ 149394 w 263164"/>
              <a:gd name="T19" fmla="*/ 27449 h 306027"/>
              <a:gd name="T20" fmla="*/ 107858 w 263164"/>
              <a:gd name="T21" fmla="*/ 25282 h 306027"/>
              <a:gd name="T22" fmla="*/ 95578 w 263164"/>
              <a:gd name="T23" fmla="*/ 55983 h 306027"/>
              <a:gd name="T24" fmla="*/ 90160 w 263164"/>
              <a:gd name="T25" fmla="*/ 74764 h 306027"/>
              <a:gd name="T26" fmla="*/ 67767 w 263164"/>
              <a:gd name="T27" fmla="*/ 109437 h 306027"/>
              <a:gd name="T28" fmla="*/ 87993 w 263164"/>
              <a:gd name="T29" fmla="*/ 135442 h 306027"/>
              <a:gd name="T30" fmla="*/ 101718 w 263164"/>
              <a:gd name="T31" fmla="*/ 149528 h 306027"/>
              <a:gd name="T32" fmla="*/ 120861 w 263164"/>
              <a:gd name="T33" fmla="*/ 186368 h 306027"/>
              <a:gd name="T34" fmla="*/ 149394 w 263164"/>
              <a:gd name="T35" fmla="*/ 177339 h 306027"/>
              <a:gd name="T36" fmla="*/ 168536 w 263164"/>
              <a:gd name="T37" fmla="*/ 182034 h 306027"/>
              <a:gd name="T38" fmla="*/ 200681 w 263164"/>
              <a:gd name="T39" fmla="*/ 186368 h 306027"/>
              <a:gd name="T40" fmla="*/ 219823 w 263164"/>
              <a:gd name="T41" fmla="*/ 149528 h 306027"/>
              <a:gd name="T42" fmla="*/ 233548 w 263164"/>
              <a:gd name="T43" fmla="*/ 135442 h 306027"/>
              <a:gd name="T44" fmla="*/ 253412 w 263164"/>
              <a:gd name="T45" fmla="*/ 109798 h 306027"/>
              <a:gd name="T46" fmla="*/ 235715 w 263164"/>
              <a:gd name="T47" fmla="*/ 90656 h 306027"/>
              <a:gd name="T48" fmla="*/ 237882 w 263164"/>
              <a:gd name="T49" fmla="*/ 49481 h 306027"/>
              <a:gd name="T50" fmla="*/ 207182 w 263164"/>
              <a:gd name="T51" fmla="*/ 36840 h 306027"/>
              <a:gd name="T52" fmla="*/ 188401 w 263164"/>
              <a:gd name="T53" fmla="*/ 31422 h 306027"/>
              <a:gd name="T54" fmla="*/ 153728 w 263164"/>
              <a:gd name="T55" fmla="*/ 9391 h 306027"/>
              <a:gd name="T56" fmla="*/ 177565 w 263164"/>
              <a:gd name="T57" fmla="*/ 18781 h 306027"/>
              <a:gd name="T58" fmla="*/ 205376 w 263164"/>
              <a:gd name="T59" fmla="*/ 10113 h 306027"/>
              <a:gd name="T60" fmla="*/ 217295 w 263164"/>
              <a:gd name="T61" fmla="*/ 38285 h 306027"/>
              <a:gd name="T62" fmla="*/ 253051 w 263164"/>
              <a:gd name="T63" fmla="*/ 57427 h 306027"/>
              <a:gd name="T64" fmla="*/ 253412 w 263164"/>
              <a:gd name="T65" fmla="*/ 85238 h 306027"/>
              <a:gd name="T66" fmla="*/ 244383 w 263164"/>
              <a:gd name="T67" fmla="*/ 119189 h 306027"/>
              <a:gd name="T68" fmla="*/ 245828 w 263164"/>
              <a:gd name="T69" fmla="*/ 160002 h 306027"/>
              <a:gd name="T70" fmla="*/ 217295 w 263164"/>
              <a:gd name="T71" fmla="*/ 166142 h 306027"/>
              <a:gd name="T72" fmla="*/ 205376 w 263164"/>
              <a:gd name="T73" fmla="*/ 194314 h 306027"/>
              <a:gd name="T74" fmla="*/ 177565 w 263164"/>
              <a:gd name="T75" fmla="*/ 185646 h 306027"/>
              <a:gd name="T76" fmla="*/ 143976 w 263164"/>
              <a:gd name="T77" fmla="*/ 195036 h 306027"/>
              <a:gd name="T78" fmla="*/ 116165 w 263164"/>
              <a:gd name="T79" fmla="*/ 194314 h 306027"/>
              <a:gd name="T80" fmla="*/ 104607 w 263164"/>
              <a:gd name="T81" fmla="*/ 166142 h 306027"/>
              <a:gd name="T82" fmla="*/ 76074 w 263164"/>
              <a:gd name="T83" fmla="*/ 160002 h 306027"/>
              <a:gd name="T84" fmla="*/ 77158 w 263164"/>
              <a:gd name="T85" fmla="*/ 119189 h 306027"/>
              <a:gd name="T86" fmla="*/ 68128 w 263164"/>
              <a:gd name="T87" fmla="*/ 85238 h 306027"/>
              <a:gd name="T88" fmla="*/ 68490 w 263164"/>
              <a:gd name="T89" fmla="*/ 57427 h 306027"/>
              <a:gd name="T90" fmla="*/ 97022 w 263164"/>
              <a:gd name="T91" fmla="*/ 45869 h 306027"/>
              <a:gd name="T92" fmla="*/ 116165 w 263164"/>
              <a:gd name="T93" fmla="*/ 10113 h 306027"/>
              <a:gd name="T94" fmla="*/ 143976 w 263164"/>
              <a:gd name="T95" fmla="*/ 18781 h 306027"/>
              <a:gd name="T96" fmla="*/ 34207 w 263164"/>
              <a:gd name="T97" fmla="*/ 0 h 306027"/>
              <a:gd name="T98" fmla="*/ 38888 w 263164"/>
              <a:gd name="T99" fmla="*/ 9383 h 306027"/>
              <a:gd name="T100" fmla="*/ 247732 w 263164"/>
              <a:gd name="T101" fmla="*/ 181523 h 306027"/>
              <a:gd name="T102" fmla="*/ 251693 w 263164"/>
              <a:gd name="T103" fmla="*/ 236016 h 306027"/>
              <a:gd name="T104" fmla="*/ 247012 w 263164"/>
              <a:gd name="T105" fmla="*/ 306027 h 306027"/>
              <a:gd name="T106" fmla="*/ 0 w 263164"/>
              <a:gd name="T107" fmla="*/ 34284 h 3060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63164" h="306027">
                <a:moveTo>
                  <a:pt x="42790" y="273050"/>
                </a:moveTo>
                <a:lnTo>
                  <a:pt x="167987" y="273050"/>
                </a:lnTo>
                <a:cubicBezTo>
                  <a:pt x="170513" y="273050"/>
                  <a:pt x="172677" y="275167"/>
                  <a:pt x="172677" y="277636"/>
                </a:cubicBezTo>
                <a:cubicBezTo>
                  <a:pt x="172677" y="280106"/>
                  <a:pt x="170513" y="282222"/>
                  <a:pt x="167987" y="282222"/>
                </a:cubicBezTo>
                <a:lnTo>
                  <a:pt x="42790" y="282222"/>
                </a:lnTo>
                <a:cubicBezTo>
                  <a:pt x="40265" y="282222"/>
                  <a:pt x="38100" y="280106"/>
                  <a:pt x="38100" y="277636"/>
                </a:cubicBezTo>
                <a:cubicBezTo>
                  <a:pt x="38100" y="275167"/>
                  <a:pt x="40265" y="273050"/>
                  <a:pt x="42790" y="273050"/>
                </a:cubicBezTo>
                <a:close/>
                <a:moveTo>
                  <a:pt x="68160" y="250825"/>
                </a:moveTo>
                <a:lnTo>
                  <a:pt x="203303" y="250825"/>
                </a:lnTo>
                <a:cubicBezTo>
                  <a:pt x="205812" y="250825"/>
                  <a:pt x="207605" y="253206"/>
                  <a:pt x="207605" y="255247"/>
                </a:cubicBezTo>
                <a:cubicBezTo>
                  <a:pt x="207605" y="257629"/>
                  <a:pt x="205812" y="260010"/>
                  <a:pt x="203303" y="260010"/>
                </a:cubicBezTo>
                <a:lnTo>
                  <a:pt x="68160" y="260010"/>
                </a:lnTo>
                <a:cubicBezTo>
                  <a:pt x="65651" y="260010"/>
                  <a:pt x="63500" y="257629"/>
                  <a:pt x="63500" y="255247"/>
                </a:cubicBezTo>
                <a:cubicBezTo>
                  <a:pt x="63500" y="253206"/>
                  <a:pt x="65651" y="250825"/>
                  <a:pt x="68160" y="250825"/>
                </a:cubicBezTo>
                <a:close/>
                <a:moveTo>
                  <a:pt x="33847" y="238903"/>
                </a:moveTo>
                <a:cubicBezTo>
                  <a:pt x="20164" y="238903"/>
                  <a:pt x="9002" y="250091"/>
                  <a:pt x="9002" y="263804"/>
                </a:cubicBezTo>
                <a:lnTo>
                  <a:pt x="9002" y="271744"/>
                </a:lnTo>
                <a:cubicBezTo>
                  <a:pt x="9002" y="285457"/>
                  <a:pt x="20164" y="296644"/>
                  <a:pt x="33847" y="296644"/>
                </a:cubicBezTo>
                <a:lnTo>
                  <a:pt x="239451" y="296644"/>
                </a:lnTo>
                <a:cubicBezTo>
                  <a:pt x="230809" y="276796"/>
                  <a:pt x="230809" y="259113"/>
                  <a:pt x="240171" y="238903"/>
                </a:cubicBezTo>
                <a:lnTo>
                  <a:pt x="34207" y="238903"/>
                </a:lnTo>
                <a:lnTo>
                  <a:pt x="33847" y="238903"/>
                </a:lnTo>
                <a:close/>
                <a:moveTo>
                  <a:pt x="160157" y="60168"/>
                </a:moveTo>
                <a:cubicBezTo>
                  <a:pt x="137379" y="60168"/>
                  <a:pt x="118939" y="78542"/>
                  <a:pt x="118939" y="101240"/>
                </a:cubicBezTo>
                <a:cubicBezTo>
                  <a:pt x="118939" y="124298"/>
                  <a:pt x="137379" y="142672"/>
                  <a:pt x="160157" y="142672"/>
                </a:cubicBezTo>
                <a:cubicBezTo>
                  <a:pt x="182936" y="142672"/>
                  <a:pt x="201738" y="124298"/>
                  <a:pt x="201738" y="101240"/>
                </a:cubicBezTo>
                <a:cubicBezTo>
                  <a:pt x="201738" y="78542"/>
                  <a:pt x="182936" y="60168"/>
                  <a:pt x="160157" y="60168"/>
                </a:cubicBezTo>
                <a:close/>
                <a:moveTo>
                  <a:pt x="160157" y="50800"/>
                </a:moveTo>
                <a:cubicBezTo>
                  <a:pt x="187998" y="50800"/>
                  <a:pt x="210777" y="73498"/>
                  <a:pt x="210777" y="101240"/>
                </a:cubicBezTo>
                <a:cubicBezTo>
                  <a:pt x="210777" y="129342"/>
                  <a:pt x="187998" y="152040"/>
                  <a:pt x="160157" y="152040"/>
                </a:cubicBezTo>
                <a:cubicBezTo>
                  <a:pt x="132317" y="152040"/>
                  <a:pt x="109538" y="129342"/>
                  <a:pt x="109538" y="101240"/>
                </a:cubicBezTo>
                <a:cubicBezTo>
                  <a:pt x="109538" y="73498"/>
                  <a:pt x="132317" y="50800"/>
                  <a:pt x="160157" y="50800"/>
                </a:cubicBezTo>
                <a:close/>
                <a:moveTo>
                  <a:pt x="29526" y="9744"/>
                </a:moveTo>
                <a:cubicBezTo>
                  <a:pt x="18004" y="11548"/>
                  <a:pt x="9002" y="22014"/>
                  <a:pt x="9002" y="34284"/>
                </a:cubicBezTo>
                <a:lnTo>
                  <a:pt x="9002" y="240347"/>
                </a:lnTo>
                <a:cubicBezTo>
                  <a:pt x="14403" y="234934"/>
                  <a:pt x="21604" y="230964"/>
                  <a:pt x="29526" y="229881"/>
                </a:cubicBezTo>
                <a:lnTo>
                  <a:pt x="29526" y="9744"/>
                </a:lnTo>
                <a:close/>
                <a:moveTo>
                  <a:pt x="153728" y="9391"/>
                </a:moveTo>
                <a:lnTo>
                  <a:pt x="153366" y="22393"/>
                </a:lnTo>
                <a:cubicBezTo>
                  <a:pt x="153366" y="24921"/>
                  <a:pt x="151561" y="26727"/>
                  <a:pt x="149394" y="27449"/>
                </a:cubicBezTo>
                <a:cubicBezTo>
                  <a:pt x="143976" y="28172"/>
                  <a:pt x="138558" y="29616"/>
                  <a:pt x="133141" y="31422"/>
                </a:cubicBezTo>
                <a:cubicBezTo>
                  <a:pt x="130974" y="32145"/>
                  <a:pt x="128806" y="31422"/>
                  <a:pt x="127362" y="29616"/>
                </a:cubicBezTo>
                <a:lnTo>
                  <a:pt x="120861" y="18059"/>
                </a:lnTo>
                <a:lnTo>
                  <a:pt x="107858" y="25282"/>
                </a:lnTo>
                <a:lnTo>
                  <a:pt x="114359" y="36840"/>
                </a:lnTo>
                <a:cubicBezTo>
                  <a:pt x="115443" y="39007"/>
                  <a:pt x="115082" y="41535"/>
                  <a:pt x="113276" y="42980"/>
                </a:cubicBezTo>
                <a:cubicBezTo>
                  <a:pt x="108941" y="46592"/>
                  <a:pt x="104968" y="50204"/>
                  <a:pt x="101718" y="54899"/>
                </a:cubicBezTo>
                <a:cubicBezTo>
                  <a:pt x="99912" y="56705"/>
                  <a:pt x="97384" y="57066"/>
                  <a:pt x="95578" y="55983"/>
                </a:cubicBezTo>
                <a:lnTo>
                  <a:pt x="84381" y="49481"/>
                </a:lnTo>
                <a:lnTo>
                  <a:pt x="76435" y="62123"/>
                </a:lnTo>
                <a:lnTo>
                  <a:pt x="87993" y="68985"/>
                </a:lnTo>
                <a:cubicBezTo>
                  <a:pt x="90160" y="70069"/>
                  <a:pt x="90882" y="72597"/>
                  <a:pt x="90160" y="74764"/>
                </a:cubicBezTo>
                <a:cubicBezTo>
                  <a:pt x="87993" y="79820"/>
                  <a:pt x="86548" y="85238"/>
                  <a:pt x="85826" y="90656"/>
                </a:cubicBezTo>
                <a:cubicBezTo>
                  <a:pt x="85465" y="93184"/>
                  <a:pt x="83659" y="94629"/>
                  <a:pt x="81131" y="94629"/>
                </a:cubicBezTo>
                <a:lnTo>
                  <a:pt x="68128" y="94629"/>
                </a:lnTo>
                <a:lnTo>
                  <a:pt x="67767" y="109437"/>
                </a:lnTo>
                <a:lnTo>
                  <a:pt x="81131" y="109798"/>
                </a:lnTo>
                <a:cubicBezTo>
                  <a:pt x="83659" y="109798"/>
                  <a:pt x="85465" y="111604"/>
                  <a:pt x="85826" y="113771"/>
                </a:cubicBezTo>
                <a:cubicBezTo>
                  <a:pt x="86548" y="119189"/>
                  <a:pt x="87993" y="124607"/>
                  <a:pt x="90160" y="130024"/>
                </a:cubicBezTo>
                <a:cubicBezTo>
                  <a:pt x="90882" y="131830"/>
                  <a:pt x="90160" y="134358"/>
                  <a:pt x="87993" y="135442"/>
                </a:cubicBezTo>
                <a:lnTo>
                  <a:pt x="76797" y="141943"/>
                </a:lnTo>
                <a:lnTo>
                  <a:pt x="84020" y="155307"/>
                </a:lnTo>
                <a:lnTo>
                  <a:pt x="95578" y="148444"/>
                </a:lnTo>
                <a:cubicBezTo>
                  <a:pt x="97384" y="147361"/>
                  <a:pt x="99912" y="148083"/>
                  <a:pt x="101718" y="149528"/>
                </a:cubicBezTo>
                <a:cubicBezTo>
                  <a:pt x="104968" y="154223"/>
                  <a:pt x="108941" y="157835"/>
                  <a:pt x="113276" y="161447"/>
                </a:cubicBezTo>
                <a:cubicBezTo>
                  <a:pt x="115082" y="162891"/>
                  <a:pt x="115443" y="165420"/>
                  <a:pt x="114359" y="167587"/>
                </a:cubicBezTo>
                <a:lnTo>
                  <a:pt x="107858" y="178783"/>
                </a:lnTo>
                <a:lnTo>
                  <a:pt x="120861" y="186368"/>
                </a:lnTo>
                <a:lnTo>
                  <a:pt x="127362" y="175172"/>
                </a:lnTo>
                <a:cubicBezTo>
                  <a:pt x="128445" y="173727"/>
                  <a:pt x="129890" y="172643"/>
                  <a:pt x="131696" y="172643"/>
                </a:cubicBezTo>
                <a:cubicBezTo>
                  <a:pt x="132057" y="172643"/>
                  <a:pt x="132779" y="172643"/>
                  <a:pt x="133141" y="173004"/>
                </a:cubicBezTo>
                <a:cubicBezTo>
                  <a:pt x="138558" y="175172"/>
                  <a:pt x="143976" y="176616"/>
                  <a:pt x="149394" y="177339"/>
                </a:cubicBezTo>
                <a:cubicBezTo>
                  <a:pt x="151561" y="177700"/>
                  <a:pt x="153366" y="179506"/>
                  <a:pt x="153366" y="182034"/>
                </a:cubicBezTo>
                <a:lnTo>
                  <a:pt x="153366" y="195036"/>
                </a:lnTo>
                <a:lnTo>
                  <a:pt x="168175" y="195398"/>
                </a:lnTo>
                <a:lnTo>
                  <a:pt x="168536" y="182034"/>
                </a:lnTo>
                <a:cubicBezTo>
                  <a:pt x="168536" y="179506"/>
                  <a:pt x="169981" y="177700"/>
                  <a:pt x="172148" y="177339"/>
                </a:cubicBezTo>
                <a:cubicBezTo>
                  <a:pt x="177565" y="176616"/>
                  <a:pt x="182983" y="175172"/>
                  <a:pt x="188401" y="173004"/>
                </a:cubicBezTo>
                <a:cubicBezTo>
                  <a:pt x="190568" y="171921"/>
                  <a:pt x="193096" y="173004"/>
                  <a:pt x="194179" y="175172"/>
                </a:cubicBezTo>
                <a:lnTo>
                  <a:pt x="200681" y="186368"/>
                </a:lnTo>
                <a:lnTo>
                  <a:pt x="213683" y="179144"/>
                </a:lnTo>
                <a:lnTo>
                  <a:pt x="207182" y="167587"/>
                </a:lnTo>
                <a:cubicBezTo>
                  <a:pt x="206098" y="165420"/>
                  <a:pt x="206459" y="162891"/>
                  <a:pt x="208265" y="161447"/>
                </a:cubicBezTo>
                <a:cubicBezTo>
                  <a:pt x="212599" y="157835"/>
                  <a:pt x="216572" y="154223"/>
                  <a:pt x="219823" y="149528"/>
                </a:cubicBezTo>
                <a:cubicBezTo>
                  <a:pt x="221268" y="148083"/>
                  <a:pt x="224157" y="147361"/>
                  <a:pt x="225963" y="148444"/>
                </a:cubicBezTo>
                <a:lnTo>
                  <a:pt x="237521" y="155307"/>
                </a:lnTo>
                <a:lnTo>
                  <a:pt x="245105" y="142304"/>
                </a:lnTo>
                <a:lnTo>
                  <a:pt x="233548" y="135442"/>
                </a:lnTo>
                <a:cubicBezTo>
                  <a:pt x="231742" y="134358"/>
                  <a:pt x="230658" y="131830"/>
                  <a:pt x="231742" y="130024"/>
                </a:cubicBezTo>
                <a:cubicBezTo>
                  <a:pt x="233548" y="124607"/>
                  <a:pt x="234992" y="119189"/>
                  <a:pt x="235715" y="113771"/>
                </a:cubicBezTo>
                <a:cubicBezTo>
                  <a:pt x="236076" y="111604"/>
                  <a:pt x="238243" y="109798"/>
                  <a:pt x="240410" y="109798"/>
                </a:cubicBezTo>
                <a:lnTo>
                  <a:pt x="253412" y="109798"/>
                </a:lnTo>
                <a:lnTo>
                  <a:pt x="253773" y="94990"/>
                </a:lnTo>
                <a:lnTo>
                  <a:pt x="253412" y="94629"/>
                </a:lnTo>
                <a:lnTo>
                  <a:pt x="240410" y="94629"/>
                </a:lnTo>
                <a:cubicBezTo>
                  <a:pt x="238243" y="94629"/>
                  <a:pt x="236076" y="93184"/>
                  <a:pt x="235715" y="90656"/>
                </a:cubicBezTo>
                <a:cubicBezTo>
                  <a:pt x="234992" y="85238"/>
                  <a:pt x="233548" y="79820"/>
                  <a:pt x="231742" y="74764"/>
                </a:cubicBezTo>
                <a:cubicBezTo>
                  <a:pt x="230658" y="72597"/>
                  <a:pt x="231742" y="70069"/>
                  <a:pt x="233548" y="68985"/>
                </a:cubicBezTo>
                <a:lnTo>
                  <a:pt x="245105" y="62484"/>
                </a:lnTo>
                <a:lnTo>
                  <a:pt x="237882" y="49481"/>
                </a:lnTo>
                <a:lnTo>
                  <a:pt x="225963" y="55983"/>
                </a:lnTo>
                <a:cubicBezTo>
                  <a:pt x="224157" y="57066"/>
                  <a:pt x="221268" y="56705"/>
                  <a:pt x="219823" y="54899"/>
                </a:cubicBezTo>
                <a:cubicBezTo>
                  <a:pt x="216572" y="50204"/>
                  <a:pt x="212599" y="46592"/>
                  <a:pt x="208265" y="42980"/>
                </a:cubicBezTo>
                <a:cubicBezTo>
                  <a:pt x="206459" y="41535"/>
                  <a:pt x="206098" y="39007"/>
                  <a:pt x="207182" y="36840"/>
                </a:cubicBezTo>
                <a:lnTo>
                  <a:pt x="213683" y="25644"/>
                </a:lnTo>
                <a:lnTo>
                  <a:pt x="201042" y="18059"/>
                </a:lnTo>
                <a:lnTo>
                  <a:pt x="194179" y="29616"/>
                </a:lnTo>
                <a:cubicBezTo>
                  <a:pt x="193096" y="31422"/>
                  <a:pt x="190568" y="32145"/>
                  <a:pt x="188401" y="31422"/>
                </a:cubicBezTo>
                <a:cubicBezTo>
                  <a:pt x="182983" y="29616"/>
                  <a:pt x="177565" y="28172"/>
                  <a:pt x="172148" y="27449"/>
                </a:cubicBezTo>
                <a:cubicBezTo>
                  <a:pt x="169981" y="26727"/>
                  <a:pt x="168536" y="24921"/>
                  <a:pt x="168536" y="22393"/>
                </a:cubicBezTo>
                <a:lnTo>
                  <a:pt x="168536" y="9391"/>
                </a:lnTo>
                <a:lnTo>
                  <a:pt x="153728" y="9391"/>
                </a:lnTo>
                <a:close/>
                <a:moveTo>
                  <a:pt x="153728" y="0"/>
                </a:moveTo>
                <a:lnTo>
                  <a:pt x="168175" y="0"/>
                </a:lnTo>
                <a:cubicBezTo>
                  <a:pt x="173592" y="0"/>
                  <a:pt x="177565" y="4334"/>
                  <a:pt x="177565" y="9391"/>
                </a:cubicBezTo>
                <a:lnTo>
                  <a:pt x="177565" y="18781"/>
                </a:lnTo>
                <a:cubicBezTo>
                  <a:pt x="181177" y="19503"/>
                  <a:pt x="184428" y="20587"/>
                  <a:pt x="188039" y="21309"/>
                </a:cubicBezTo>
                <a:lnTo>
                  <a:pt x="192735" y="13363"/>
                </a:lnTo>
                <a:cubicBezTo>
                  <a:pt x="193818" y="11196"/>
                  <a:pt x="195985" y="9752"/>
                  <a:pt x="198152" y="9029"/>
                </a:cubicBezTo>
                <a:cubicBezTo>
                  <a:pt x="201042" y="8307"/>
                  <a:pt x="203209" y="8668"/>
                  <a:pt x="205376" y="10113"/>
                </a:cubicBezTo>
                <a:lnTo>
                  <a:pt x="218378" y="17336"/>
                </a:lnTo>
                <a:cubicBezTo>
                  <a:pt x="220545" y="18420"/>
                  <a:pt x="221990" y="20587"/>
                  <a:pt x="222712" y="23115"/>
                </a:cubicBezTo>
                <a:cubicBezTo>
                  <a:pt x="223435" y="25644"/>
                  <a:pt x="223073" y="28172"/>
                  <a:pt x="221990" y="30339"/>
                </a:cubicBezTo>
                <a:lnTo>
                  <a:pt x="217295" y="38285"/>
                </a:lnTo>
                <a:cubicBezTo>
                  <a:pt x="219823" y="40813"/>
                  <a:pt x="222351" y="43341"/>
                  <a:pt x="224518" y="45869"/>
                </a:cubicBezTo>
                <a:lnTo>
                  <a:pt x="232464" y="41174"/>
                </a:lnTo>
                <a:cubicBezTo>
                  <a:pt x="237521" y="38646"/>
                  <a:pt x="242938" y="40091"/>
                  <a:pt x="245828" y="44786"/>
                </a:cubicBezTo>
                <a:lnTo>
                  <a:pt x="253051" y="57427"/>
                </a:lnTo>
                <a:cubicBezTo>
                  <a:pt x="255579" y="62123"/>
                  <a:pt x="254135" y="67902"/>
                  <a:pt x="249801" y="70430"/>
                </a:cubicBezTo>
                <a:lnTo>
                  <a:pt x="241493" y="75125"/>
                </a:lnTo>
                <a:cubicBezTo>
                  <a:pt x="242577" y="78737"/>
                  <a:pt x="243661" y="81988"/>
                  <a:pt x="244383" y="85238"/>
                </a:cubicBezTo>
                <a:lnTo>
                  <a:pt x="253412" y="85238"/>
                </a:lnTo>
                <a:cubicBezTo>
                  <a:pt x="258830" y="85238"/>
                  <a:pt x="263164" y="89572"/>
                  <a:pt x="263164" y="94990"/>
                </a:cubicBezTo>
                <a:lnTo>
                  <a:pt x="263164" y="109437"/>
                </a:lnTo>
                <a:cubicBezTo>
                  <a:pt x="263164" y="114855"/>
                  <a:pt x="258830" y="119189"/>
                  <a:pt x="253412" y="119189"/>
                </a:cubicBezTo>
                <a:lnTo>
                  <a:pt x="244383" y="119189"/>
                </a:lnTo>
                <a:cubicBezTo>
                  <a:pt x="243661" y="122440"/>
                  <a:pt x="242577" y="126051"/>
                  <a:pt x="241493" y="129663"/>
                </a:cubicBezTo>
                <a:lnTo>
                  <a:pt x="249801" y="133997"/>
                </a:lnTo>
                <a:cubicBezTo>
                  <a:pt x="254135" y="136887"/>
                  <a:pt x="255579" y="142304"/>
                  <a:pt x="253051" y="147000"/>
                </a:cubicBezTo>
                <a:lnTo>
                  <a:pt x="245828" y="160002"/>
                </a:lnTo>
                <a:cubicBezTo>
                  <a:pt x="244744" y="161808"/>
                  <a:pt x="242577" y="163614"/>
                  <a:pt x="239688" y="164336"/>
                </a:cubicBezTo>
                <a:cubicBezTo>
                  <a:pt x="237521" y="164697"/>
                  <a:pt x="234992" y="164336"/>
                  <a:pt x="232464" y="163253"/>
                </a:cubicBezTo>
                <a:lnTo>
                  <a:pt x="224518" y="158557"/>
                </a:lnTo>
                <a:cubicBezTo>
                  <a:pt x="222351" y="161086"/>
                  <a:pt x="219823" y="163975"/>
                  <a:pt x="217295" y="166142"/>
                </a:cubicBezTo>
                <a:lnTo>
                  <a:pt x="221990" y="174088"/>
                </a:lnTo>
                <a:cubicBezTo>
                  <a:pt x="223073" y="176255"/>
                  <a:pt x="223435" y="178783"/>
                  <a:pt x="222712" y="181312"/>
                </a:cubicBezTo>
                <a:cubicBezTo>
                  <a:pt x="221990" y="183840"/>
                  <a:pt x="220545" y="186007"/>
                  <a:pt x="218378" y="187090"/>
                </a:cubicBezTo>
                <a:lnTo>
                  <a:pt x="205376" y="194314"/>
                </a:lnTo>
                <a:cubicBezTo>
                  <a:pt x="203209" y="195759"/>
                  <a:pt x="201042" y="196120"/>
                  <a:pt x="198152" y="195398"/>
                </a:cubicBezTo>
                <a:cubicBezTo>
                  <a:pt x="195985" y="194675"/>
                  <a:pt x="193818" y="193230"/>
                  <a:pt x="192735" y="191063"/>
                </a:cubicBezTo>
                <a:lnTo>
                  <a:pt x="188039" y="182756"/>
                </a:lnTo>
                <a:cubicBezTo>
                  <a:pt x="184428" y="184201"/>
                  <a:pt x="181177" y="184923"/>
                  <a:pt x="177565" y="185646"/>
                </a:cubicBezTo>
                <a:lnTo>
                  <a:pt x="177565" y="195036"/>
                </a:lnTo>
                <a:cubicBezTo>
                  <a:pt x="177565" y="200454"/>
                  <a:pt x="173592" y="204427"/>
                  <a:pt x="168175" y="204427"/>
                </a:cubicBezTo>
                <a:lnTo>
                  <a:pt x="153728" y="204427"/>
                </a:lnTo>
                <a:cubicBezTo>
                  <a:pt x="148310" y="204427"/>
                  <a:pt x="143976" y="200454"/>
                  <a:pt x="143976" y="195036"/>
                </a:cubicBezTo>
                <a:lnTo>
                  <a:pt x="143976" y="185646"/>
                </a:lnTo>
                <a:cubicBezTo>
                  <a:pt x="140364" y="184923"/>
                  <a:pt x="137114" y="184201"/>
                  <a:pt x="133502" y="182756"/>
                </a:cubicBezTo>
                <a:lnTo>
                  <a:pt x="128806" y="191063"/>
                </a:lnTo>
                <a:cubicBezTo>
                  <a:pt x="126278" y="195398"/>
                  <a:pt x="120499" y="197203"/>
                  <a:pt x="116165" y="194314"/>
                </a:cubicBezTo>
                <a:lnTo>
                  <a:pt x="103162" y="187090"/>
                </a:lnTo>
                <a:cubicBezTo>
                  <a:pt x="100995" y="186007"/>
                  <a:pt x="99551" y="183840"/>
                  <a:pt x="98828" y="181312"/>
                </a:cubicBezTo>
                <a:cubicBezTo>
                  <a:pt x="98106" y="178783"/>
                  <a:pt x="98828" y="176255"/>
                  <a:pt x="99912" y="174088"/>
                </a:cubicBezTo>
                <a:lnTo>
                  <a:pt x="104607" y="166142"/>
                </a:lnTo>
                <a:cubicBezTo>
                  <a:pt x="101718" y="163975"/>
                  <a:pt x="99190" y="161086"/>
                  <a:pt x="97022" y="158557"/>
                </a:cubicBezTo>
                <a:lnTo>
                  <a:pt x="88715" y="163253"/>
                </a:lnTo>
                <a:cubicBezTo>
                  <a:pt x="86548" y="164336"/>
                  <a:pt x="84381" y="164697"/>
                  <a:pt x="81492" y="164336"/>
                </a:cubicBezTo>
                <a:cubicBezTo>
                  <a:pt x="79325" y="163614"/>
                  <a:pt x="77158" y="161808"/>
                  <a:pt x="76074" y="160002"/>
                </a:cubicBezTo>
                <a:lnTo>
                  <a:pt x="68490" y="147000"/>
                </a:lnTo>
                <a:cubicBezTo>
                  <a:pt x="65961" y="142304"/>
                  <a:pt x="67406" y="136887"/>
                  <a:pt x="72101" y="133997"/>
                </a:cubicBezTo>
                <a:lnTo>
                  <a:pt x="80047" y="129663"/>
                </a:lnTo>
                <a:cubicBezTo>
                  <a:pt x="78964" y="126051"/>
                  <a:pt x="77880" y="122440"/>
                  <a:pt x="77158" y="119189"/>
                </a:cubicBezTo>
                <a:lnTo>
                  <a:pt x="68128" y="119189"/>
                </a:lnTo>
                <a:cubicBezTo>
                  <a:pt x="62711" y="119189"/>
                  <a:pt x="58738" y="114855"/>
                  <a:pt x="58738" y="109437"/>
                </a:cubicBezTo>
                <a:lnTo>
                  <a:pt x="58738" y="94990"/>
                </a:lnTo>
                <a:cubicBezTo>
                  <a:pt x="58738" y="89572"/>
                  <a:pt x="62711" y="85238"/>
                  <a:pt x="68128" y="85238"/>
                </a:cubicBezTo>
                <a:lnTo>
                  <a:pt x="77158" y="85238"/>
                </a:lnTo>
                <a:cubicBezTo>
                  <a:pt x="77880" y="81988"/>
                  <a:pt x="78964" y="78737"/>
                  <a:pt x="80047" y="75125"/>
                </a:cubicBezTo>
                <a:lnTo>
                  <a:pt x="72101" y="70430"/>
                </a:lnTo>
                <a:cubicBezTo>
                  <a:pt x="67406" y="67902"/>
                  <a:pt x="65961" y="62123"/>
                  <a:pt x="68490" y="57427"/>
                </a:cubicBezTo>
                <a:lnTo>
                  <a:pt x="76074" y="44786"/>
                </a:lnTo>
                <a:cubicBezTo>
                  <a:pt x="77158" y="42619"/>
                  <a:pt x="79325" y="41174"/>
                  <a:pt x="81492" y="40452"/>
                </a:cubicBezTo>
                <a:cubicBezTo>
                  <a:pt x="84381" y="39729"/>
                  <a:pt x="86548" y="40091"/>
                  <a:pt x="88715" y="41174"/>
                </a:cubicBezTo>
                <a:lnTo>
                  <a:pt x="97022" y="45869"/>
                </a:lnTo>
                <a:cubicBezTo>
                  <a:pt x="99190" y="43341"/>
                  <a:pt x="101718" y="40813"/>
                  <a:pt x="104607" y="38285"/>
                </a:cubicBezTo>
                <a:lnTo>
                  <a:pt x="99912" y="30339"/>
                </a:lnTo>
                <a:cubicBezTo>
                  <a:pt x="97022" y="25644"/>
                  <a:pt x="98828" y="20226"/>
                  <a:pt x="103162" y="17336"/>
                </a:cubicBezTo>
                <a:lnTo>
                  <a:pt x="116165" y="10113"/>
                </a:lnTo>
                <a:cubicBezTo>
                  <a:pt x="117971" y="8668"/>
                  <a:pt x="120861" y="8307"/>
                  <a:pt x="123028" y="9029"/>
                </a:cubicBezTo>
                <a:cubicBezTo>
                  <a:pt x="125917" y="9752"/>
                  <a:pt x="127723" y="11196"/>
                  <a:pt x="128806" y="13363"/>
                </a:cubicBezTo>
                <a:lnTo>
                  <a:pt x="133502" y="21309"/>
                </a:lnTo>
                <a:cubicBezTo>
                  <a:pt x="137114" y="20587"/>
                  <a:pt x="140364" y="19503"/>
                  <a:pt x="143976" y="18781"/>
                </a:cubicBezTo>
                <a:lnTo>
                  <a:pt x="143976" y="9391"/>
                </a:lnTo>
                <a:cubicBezTo>
                  <a:pt x="143976" y="4334"/>
                  <a:pt x="148310" y="0"/>
                  <a:pt x="153728" y="0"/>
                </a:cubicBezTo>
                <a:close/>
                <a:moveTo>
                  <a:pt x="33847" y="0"/>
                </a:moveTo>
                <a:cubicBezTo>
                  <a:pt x="33847" y="0"/>
                  <a:pt x="33847" y="0"/>
                  <a:pt x="34207" y="0"/>
                </a:cubicBezTo>
                <a:lnTo>
                  <a:pt x="84618" y="0"/>
                </a:lnTo>
                <a:cubicBezTo>
                  <a:pt x="87138" y="0"/>
                  <a:pt x="89299" y="2165"/>
                  <a:pt x="89299" y="4691"/>
                </a:cubicBezTo>
                <a:cubicBezTo>
                  <a:pt x="89299" y="7217"/>
                  <a:pt x="87138" y="9383"/>
                  <a:pt x="84618" y="9383"/>
                </a:cubicBezTo>
                <a:lnTo>
                  <a:pt x="38888" y="9383"/>
                </a:lnTo>
                <a:lnTo>
                  <a:pt x="38888" y="229520"/>
                </a:lnTo>
                <a:lnTo>
                  <a:pt x="242691" y="229520"/>
                </a:lnTo>
                <a:lnTo>
                  <a:pt x="242691" y="186215"/>
                </a:lnTo>
                <a:cubicBezTo>
                  <a:pt x="242691" y="183689"/>
                  <a:pt x="244852" y="181523"/>
                  <a:pt x="247732" y="181523"/>
                </a:cubicBezTo>
                <a:cubicBezTo>
                  <a:pt x="249893" y="181523"/>
                  <a:pt x="252053" y="183689"/>
                  <a:pt x="252053" y="186215"/>
                </a:cubicBezTo>
                <a:lnTo>
                  <a:pt x="252053" y="234212"/>
                </a:lnTo>
                <a:lnTo>
                  <a:pt x="252053" y="234573"/>
                </a:lnTo>
                <a:cubicBezTo>
                  <a:pt x="252053" y="234934"/>
                  <a:pt x="252053" y="235295"/>
                  <a:pt x="251693" y="236016"/>
                </a:cubicBezTo>
                <a:lnTo>
                  <a:pt x="251693" y="236377"/>
                </a:lnTo>
                <a:cubicBezTo>
                  <a:pt x="239090" y="259474"/>
                  <a:pt x="239090" y="277157"/>
                  <a:pt x="250973" y="299171"/>
                </a:cubicBezTo>
                <a:cubicBezTo>
                  <a:pt x="251693" y="300614"/>
                  <a:pt x="251693" y="302418"/>
                  <a:pt x="250973" y="303501"/>
                </a:cubicBezTo>
                <a:cubicBezTo>
                  <a:pt x="249893" y="305305"/>
                  <a:pt x="248452" y="306027"/>
                  <a:pt x="247012" y="306027"/>
                </a:cubicBezTo>
                <a:lnTo>
                  <a:pt x="33847" y="306027"/>
                </a:lnTo>
                <a:cubicBezTo>
                  <a:pt x="15123" y="306027"/>
                  <a:pt x="0" y="290870"/>
                  <a:pt x="0" y="271744"/>
                </a:cubicBezTo>
                <a:lnTo>
                  <a:pt x="0" y="263804"/>
                </a:lnTo>
                <a:lnTo>
                  <a:pt x="0" y="34284"/>
                </a:lnTo>
                <a:cubicBezTo>
                  <a:pt x="0" y="15157"/>
                  <a:pt x="15123" y="0"/>
                  <a:pt x="338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1100" dirty="0">
              <a:latin typeface="Lato Light" panose="020F0502020204030203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3610" y="1001864"/>
            <a:ext cx="8856369" cy="536713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ru-RU" dirty="0" smtClean="0">
                <a:latin typeface="Cambria" panose="02040503050406030204" pitchFamily="18" charset="0"/>
              </a:rPr>
              <a:t>Наличие сведений в номенклатуре дел и своевременность внесения сведений в нее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Cambria" panose="02040503050406030204" pitchFamily="18" charset="0"/>
              </a:rPr>
              <a:t>Наличие сведений в описи дел постоянного и временного свыше 10 лет сроков хранения, описи наследственных дел и своевременность внесения сведений в указанные описи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Cambria" panose="02040503050406030204" pitchFamily="18" charset="0"/>
              </a:rPr>
              <a:t>Правильность оформления номенклатурных дел временного и постоянно хранения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Cambria" panose="02040503050406030204" pitchFamily="18" charset="0"/>
              </a:rPr>
              <a:t>Соблюдение сроков хранения документов временного хранения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Cambria" panose="02040503050406030204" pitchFamily="18" charset="0"/>
              </a:rPr>
              <a:t>Соответствие количества номенклатурных дел  номенклатуре дел нотариуса и итоговой записи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Cambria" panose="02040503050406030204" pitchFamily="18" charset="0"/>
              </a:rPr>
              <a:t>Правильность оформления документов (документирование нотариальной деятельности)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Cambria" panose="02040503050406030204" pitchFamily="18" charset="0"/>
              </a:rPr>
              <a:t>Правильность обработки входящих и исходящих документов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Cambria" panose="02040503050406030204" pitchFamily="18" charset="0"/>
              </a:rPr>
              <a:t>Наличие, полнота и правильность оформления реестров, журналов, предусмотренных Правилами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Cambria" panose="02040503050406030204" pitchFamily="18" charset="0"/>
              </a:rPr>
              <a:t>Своевременность внесения сведений в реестр нотариальных действий, электронные журналы и книги в единой информационной системе нотариата. Проверка наличия сведений в реестре нотариальных действий единой информационной системы нотариата  проводится с ограничением доступа к сведениям о содержании нотариального действия и персональных данных заявителей с использованием средств единой информационной системы нотариата</a:t>
            </a:r>
            <a:endParaRPr lang="ru-RU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0405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59;p14">
            <a:extLst>
              <a:ext uri="{FF2B5EF4-FFF2-40B4-BE49-F238E27FC236}">
                <a16:creationId xmlns:a16="http://schemas.microsoft.com/office/drawing/2014/main" id="{E2282203-EEEC-CF40-BC6C-B799DEB3927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47062"/>
          <a:stretch/>
        </p:blipFill>
        <p:spPr>
          <a:xfrm>
            <a:off x="4661941" y="0"/>
            <a:ext cx="5244059" cy="68579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B80030AF-5B9F-184F-BE6B-F27B1D9D6557}"/>
              </a:ext>
            </a:extLst>
          </p:cNvPr>
          <p:cNvCxnSpPr>
            <a:cxnSpLocks/>
          </p:cNvCxnSpPr>
          <p:nvPr/>
        </p:nvCxnSpPr>
        <p:spPr>
          <a:xfrm flipH="1">
            <a:off x="1021591" y="775349"/>
            <a:ext cx="7646948" cy="0"/>
          </a:xfrm>
          <a:prstGeom prst="line">
            <a:avLst/>
          </a:prstGeom>
          <a:ln w="12700">
            <a:gradFill flip="none" rotWithShape="1">
              <a:gsLst>
                <a:gs pos="82000">
                  <a:schemeClr val="accent1">
                    <a:lumMod val="5000"/>
                    <a:lumOff val="95000"/>
                    <a:alpha val="51226"/>
                  </a:schemeClr>
                </a:gs>
                <a:gs pos="0">
                  <a:schemeClr val="tx1">
                    <a:lumMod val="65000"/>
                    <a:lumOff val="35000"/>
                  </a:schemeClr>
                </a:gs>
                <a:gs pos="0">
                  <a:schemeClr val="tx1">
                    <a:lumMod val="75000"/>
                    <a:lumOff val="2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22" name="Rectangle 1">
            <a:extLst>
              <a:ext uri="{FF2B5EF4-FFF2-40B4-BE49-F238E27FC236}">
                <a16:creationId xmlns:a16="http://schemas.microsoft.com/office/drawing/2014/main" id="{6E17BA0E-5309-434C-9521-E6FBA6FD4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582" y="378591"/>
            <a:ext cx="7661878" cy="321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3644" rIns="0" bIns="0">
            <a:spAutoFit/>
          </a:bodyPr>
          <a:lstStyle>
            <a:lvl1pPr marL="11113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1pPr>
            <a:lvl2pPr marL="742950" indent="-28575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2pPr>
            <a:lvl3pPr marL="11430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3pPr>
            <a:lvl4pPr marL="16002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4pPr>
            <a:lvl5pPr marL="2057400" indent="-228600" eaLnBrk="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5pPr>
            <a:lvl6pPr marL="25146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6pPr>
            <a:lvl7pPr marL="29718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7pPr>
            <a:lvl8pPr marL="34290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8pPr>
            <a:lvl9pPr marL="3886200" indent="-228600" defTabSz="1214438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Noto Sans SC Regular" charset="0"/>
                <a:cs typeface="Noto Sans SC Regular" charset="0"/>
              </a:defRPr>
            </a:lvl9pPr>
          </a:lstStyle>
          <a:p>
            <a:pPr eaLnBrk="1">
              <a:spcBef>
                <a:spcPts val="107"/>
              </a:spcBef>
            </a:pPr>
            <a:r>
              <a:rPr lang="ru-RU" altLang="ru-RU" sz="2000" b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ОФОРМЛЕНИЕ РЕЗУЛЬТАТОВ ПРОВЕРКИ</a:t>
            </a:r>
            <a:endParaRPr lang="en-US" altLang="ru-RU" sz="2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9979" y="163496"/>
            <a:ext cx="756248" cy="75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4" name="Title 13"/>
          <p:cNvSpPr txBox="1">
            <a:spLocks/>
          </p:cNvSpPr>
          <p:nvPr/>
        </p:nvSpPr>
        <p:spPr>
          <a:xfrm>
            <a:off x="1269292" y="1320019"/>
            <a:ext cx="7565053" cy="1750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itchFamily="34" charset="0"/>
                <a:ea typeface="+mj-ea"/>
                <a:cs typeface="+mj-cs"/>
              </a:defRPr>
            </a:lvl1pPr>
          </a:lstStyle>
          <a:p>
            <a:endParaRPr lang="en-US" sz="1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Roboto" panose="02000000000000000000" pitchFamily="2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47582" y="741855"/>
            <a:ext cx="727283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latin typeface="Cambria" panose="02040503050406030204" pitchFamily="18" charset="0"/>
              </a:rPr>
              <a:t>СПРАВКА по итогам проверки исполнения правил нотариального делопроизводства (</a:t>
            </a:r>
            <a:r>
              <a:rPr lang="ru-RU" sz="1800" u="sng" dirty="0" smtClean="0">
                <a:latin typeface="Cambria" panose="02040503050406030204" pitchFamily="18" charset="0"/>
              </a:rPr>
              <a:t>составляется не позднее 15 рабочий дней</a:t>
            </a:r>
            <a:r>
              <a:rPr lang="ru-RU" sz="1800" dirty="0" smtClean="0">
                <a:latin typeface="Cambria" panose="02040503050406030204" pitchFamily="18" charset="0"/>
              </a:rPr>
              <a:t>)</a:t>
            </a:r>
            <a:endParaRPr lang="ru-RU" sz="1800" dirty="0">
              <a:latin typeface="Cambria" panose="02040503050406030204" pitchFamily="18" charset="0"/>
            </a:endParaRPr>
          </a:p>
          <a:p>
            <a:pPr algn="just"/>
            <a:r>
              <a:rPr lang="ru-RU" sz="1400" dirty="0" smtClean="0">
                <a:latin typeface="Cambria" panose="02040503050406030204" pitchFamily="18" charset="0"/>
              </a:rPr>
              <a:t> </a:t>
            </a:r>
            <a:endParaRPr lang="ru-RU" sz="1400" dirty="0">
              <a:latin typeface="Cambria" panose="020405030504060302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9" y="1830516"/>
            <a:ext cx="365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3" name="Subtitle 2">
            <a:extLst>
              <a:ext uri="{FF2B5EF4-FFF2-40B4-BE49-F238E27FC236}">
                <a16:creationId xmlns:a16="http://schemas.microsoft.com/office/drawing/2014/main" id="{5B697C1D-BF29-1749-93AF-0911AFE045F0}"/>
              </a:ext>
            </a:extLst>
          </p:cNvPr>
          <p:cNvSpPr txBox="1">
            <a:spLocks/>
          </p:cNvSpPr>
          <p:nvPr/>
        </p:nvSpPr>
        <p:spPr>
          <a:xfrm>
            <a:off x="2411712" y="3859275"/>
            <a:ext cx="5970645" cy="206798"/>
          </a:xfrm>
          <a:prstGeom prst="rect">
            <a:avLst/>
          </a:prstGeom>
        </p:spPr>
        <p:txBody>
          <a:bodyPr vert="horz" wrap="square" lIns="37157" tIns="18579" rIns="37157" bIns="18579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100" b="1" dirty="0" smtClean="0">
                <a:solidFill>
                  <a:srgbClr val="002060"/>
                </a:solidFill>
                <a:latin typeface="Cambria" panose="02040503050406030204" pitchFamily="18" charset="0"/>
                <a:ea typeface="Lato Light" panose="020F0502020204030203" pitchFamily="34" charset="0"/>
                <a:cs typeface="Mukta ExtraLight" panose="020B0000000000000000" pitchFamily="34" charset="77"/>
              </a:rPr>
              <a:t>СТАЖИРОВКА</a:t>
            </a:r>
            <a:endParaRPr lang="ru-RU" sz="1100" b="1" dirty="0">
              <a:solidFill>
                <a:srgbClr val="002060"/>
              </a:solidFill>
              <a:latin typeface="Cambria" panose="02040503050406030204" pitchFamily="18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</p:txBody>
      </p:sp>
      <p:sp>
        <p:nvSpPr>
          <p:cNvPr id="204" name="Subtitle 2">
            <a:extLst>
              <a:ext uri="{FF2B5EF4-FFF2-40B4-BE49-F238E27FC236}">
                <a16:creationId xmlns:a16="http://schemas.microsoft.com/office/drawing/2014/main" id="{5B697C1D-BF29-1749-93AF-0911AFE045F0}"/>
              </a:ext>
            </a:extLst>
          </p:cNvPr>
          <p:cNvSpPr txBox="1">
            <a:spLocks/>
          </p:cNvSpPr>
          <p:nvPr/>
        </p:nvSpPr>
        <p:spPr>
          <a:xfrm>
            <a:off x="2995053" y="4386427"/>
            <a:ext cx="5619113" cy="206798"/>
          </a:xfrm>
          <a:prstGeom prst="rect">
            <a:avLst/>
          </a:prstGeom>
        </p:spPr>
        <p:txBody>
          <a:bodyPr vert="horz" wrap="square" lIns="37157" tIns="18579" rIns="37157" bIns="18579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100" b="1" dirty="0" smtClean="0">
                <a:solidFill>
                  <a:srgbClr val="002060"/>
                </a:solidFill>
                <a:latin typeface="Cambria" panose="02040503050406030204" pitchFamily="18" charset="0"/>
                <a:ea typeface="Lato Light" panose="020F0502020204030203" pitchFamily="34" charset="0"/>
                <a:cs typeface="Mukta ExtraLight" panose="020B0000000000000000" pitchFamily="34" charset="77"/>
              </a:rPr>
              <a:t>КВАЛИФИКАЦИОННЫЙ ЭКЗАМЕН</a:t>
            </a:r>
            <a:endParaRPr lang="ru-RU" sz="1100" b="1" dirty="0">
              <a:solidFill>
                <a:srgbClr val="002060"/>
              </a:solidFill>
              <a:latin typeface="Cambria" panose="02040503050406030204" pitchFamily="18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</p:txBody>
      </p:sp>
      <p:sp>
        <p:nvSpPr>
          <p:cNvPr id="206" name="Subtitle 2">
            <a:extLst>
              <a:ext uri="{FF2B5EF4-FFF2-40B4-BE49-F238E27FC236}">
                <a16:creationId xmlns:a16="http://schemas.microsoft.com/office/drawing/2014/main" id="{5B697C1D-BF29-1749-93AF-0911AFE045F0}"/>
              </a:ext>
            </a:extLst>
          </p:cNvPr>
          <p:cNvSpPr txBox="1">
            <a:spLocks/>
          </p:cNvSpPr>
          <p:nvPr/>
        </p:nvSpPr>
        <p:spPr>
          <a:xfrm>
            <a:off x="3327458" y="5452594"/>
            <a:ext cx="5970645" cy="206798"/>
          </a:xfrm>
          <a:prstGeom prst="rect">
            <a:avLst/>
          </a:prstGeom>
        </p:spPr>
        <p:txBody>
          <a:bodyPr vert="horz" wrap="square" lIns="37157" tIns="18579" rIns="37157" bIns="18579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100" b="1" dirty="0" smtClean="0">
                <a:solidFill>
                  <a:srgbClr val="002060"/>
                </a:solidFill>
                <a:latin typeface="Cambria" panose="02040503050406030204" pitchFamily="18" charset="0"/>
                <a:ea typeface="Lato Light" panose="020F0502020204030203" pitchFamily="34" charset="0"/>
                <a:cs typeface="Mukta ExtraLight" panose="020B0000000000000000" pitchFamily="34" charset="77"/>
              </a:rPr>
              <a:t>                           </a:t>
            </a:r>
            <a:endParaRPr lang="ru-RU" sz="1100" b="1" dirty="0">
              <a:solidFill>
                <a:srgbClr val="002060"/>
              </a:solidFill>
              <a:latin typeface="Cambria" panose="02040503050406030204" pitchFamily="18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09820" y="1447137"/>
            <a:ext cx="7210597" cy="51683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1)      фамилия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, имя, отчество </a:t>
            </a:r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 (при наличии) нотариуса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;</a:t>
            </a:r>
          </a:p>
          <a:p>
            <a:pPr algn="just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2)  реквизиты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приказа территориального органа Минюста России </a:t>
            </a:r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о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назначении на должность нотариуса, номер записи в реестре нотариусов и лиц, сдавших квалификационный экзамен;</a:t>
            </a:r>
          </a:p>
          <a:p>
            <a:pPr algn="just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3)     адрес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электронной почты территориального органа Минюста России и нотариальной палаты для направления возможных возражений </a:t>
            </a:r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в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электронной форме;</a:t>
            </a:r>
          </a:p>
          <a:p>
            <a:pPr algn="just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4)     адрес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нотариальной конторы;</a:t>
            </a:r>
          </a:p>
          <a:p>
            <a:pPr algn="just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5)  нарушения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, в случае их выявления в ходе проверки, с описанием нарушения и указанием нарушенной нормы Правил нотариального делопроизводства;</a:t>
            </a:r>
          </a:p>
          <a:p>
            <a:pPr algn="just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6)     предложения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по результатам проверки;</a:t>
            </a:r>
          </a:p>
          <a:p>
            <a:pPr algn="just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7)     при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наличии особое мнение членов комиссии;</a:t>
            </a:r>
          </a:p>
          <a:p>
            <a:pPr algn="just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8)    сведения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о возражениях проверяемого нотариуса по итогам проверки (при наличии).</a:t>
            </a:r>
          </a:p>
          <a:p>
            <a:pPr algn="just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        Выявленные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и исправленные в ходе проведения проверки нарушения Правил </a:t>
            </a:r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нотариального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делопроизводства включаются в справку </a:t>
            </a:r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с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пометкой «Устранено в ходе проверки».</a:t>
            </a:r>
          </a:p>
          <a:p>
            <a:pPr algn="just"/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       Комиссия </a:t>
            </a:r>
            <a:r>
              <a:rPr lang="ru-RU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mbria" panose="02040503050406030204" pitchFamily="18" charset="0"/>
              </a:rPr>
              <a:t>может отразить в справке положительный опыт соблюдения нотариусом Правил нотариального делопроизводства.</a:t>
            </a:r>
          </a:p>
        </p:txBody>
      </p:sp>
    </p:spTree>
    <p:extLst>
      <p:ext uri="{BB962C8B-B14F-4D97-AF65-F5344CB8AC3E}">
        <p14:creationId xmlns:p14="http://schemas.microsoft.com/office/powerpoint/2010/main" val="23146780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59;p14">
            <a:extLst>
              <a:ext uri="{FF2B5EF4-FFF2-40B4-BE49-F238E27FC236}">
                <a16:creationId xmlns:a16="http://schemas.microsoft.com/office/drawing/2014/main" id="{E2282203-EEEC-CF40-BC6C-B799DEB3927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47062"/>
          <a:stretch/>
        </p:blipFill>
        <p:spPr>
          <a:xfrm>
            <a:off x="8088953" y="-190831"/>
            <a:ext cx="5244059" cy="68579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B80030AF-5B9F-184F-BE6B-F27B1D9D6557}"/>
              </a:ext>
            </a:extLst>
          </p:cNvPr>
          <p:cNvCxnSpPr>
            <a:cxnSpLocks/>
          </p:cNvCxnSpPr>
          <p:nvPr/>
        </p:nvCxnSpPr>
        <p:spPr>
          <a:xfrm flipH="1">
            <a:off x="962519" y="767237"/>
            <a:ext cx="7646948" cy="0"/>
          </a:xfrm>
          <a:prstGeom prst="line">
            <a:avLst/>
          </a:prstGeom>
          <a:ln w="12700">
            <a:gradFill flip="none" rotWithShape="1">
              <a:gsLst>
                <a:gs pos="82000">
                  <a:schemeClr val="accent1">
                    <a:lumMod val="5000"/>
                    <a:lumOff val="95000"/>
                    <a:alpha val="51226"/>
                  </a:schemeClr>
                </a:gs>
                <a:gs pos="0">
                  <a:schemeClr val="tx1">
                    <a:lumMod val="65000"/>
                    <a:lumOff val="35000"/>
                  </a:schemeClr>
                </a:gs>
                <a:gs pos="0">
                  <a:schemeClr val="tx1">
                    <a:lumMod val="75000"/>
                    <a:lumOff val="2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9979" y="163496"/>
            <a:ext cx="756248" cy="75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6" name="Freeform 791">
            <a:extLst>
              <a:ext uri="{FF2B5EF4-FFF2-40B4-BE49-F238E27FC236}">
                <a16:creationId xmlns:a16="http://schemas.microsoft.com/office/drawing/2014/main" id="{46F8CB16-56E0-E44E-B40D-559C341BC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11" y="5688825"/>
            <a:ext cx="272356" cy="316654"/>
          </a:xfrm>
          <a:custGeom>
            <a:avLst/>
            <a:gdLst>
              <a:gd name="T0" fmla="*/ 167987 w 263164"/>
              <a:gd name="T1" fmla="*/ 282222 h 306027"/>
              <a:gd name="T2" fmla="*/ 68160 w 263164"/>
              <a:gd name="T3" fmla="*/ 250825 h 306027"/>
              <a:gd name="T4" fmla="*/ 68160 w 263164"/>
              <a:gd name="T5" fmla="*/ 260010 h 306027"/>
              <a:gd name="T6" fmla="*/ 9002 w 263164"/>
              <a:gd name="T7" fmla="*/ 263804 h 306027"/>
              <a:gd name="T8" fmla="*/ 240171 w 263164"/>
              <a:gd name="T9" fmla="*/ 238903 h 306027"/>
              <a:gd name="T10" fmla="*/ 118939 w 263164"/>
              <a:gd name="T11" fmla="*/ 101240 h 306027"/>
              <a:gd name="T12" fmla="*/ 160157 w 263164"/>
              <a:gd name="T13" fmla="*/ 50800 h 306027"/>
              <a:gd name="T14" fmla="*/ 160157 w 263164"/>
              <a:gd name="T15" fmla="*/ 50800 h 306027"/>
              <a:gd name="T16" fmla="*/ 29526 w 263164"/>
              <a:gd name="T17" fmla="*/ 229881 h 306027"/>
              <a:gd name="T18" fmla="*/ 149394 w 263164"/>
              <a:gd name="T19" fmla="*/ 27449 h 306027"/>
              <a:gd name="T20" fmla="*/ 107858 w 263164"/>
              <a:gd name="T21" fmla="*/ 25282 h 306027"/>
              <a:gd name="T22" fmla="*/ 95578 w 263164"/>
              <a:gd name="T23" fmla="*/ 55983 h 306027"/>
              <a:gd name="T24" fmla="*/ 90160 w 263164"/>
              <a:gd name="T25" fmla="*/ 74764 h 306027"/>
              <a:gd name="T26" fmla="*/ 67767 w 263164"/>
              <a:gd name="T27" fmla="*/ 109437 h 306027"/>
              <a:gd name="T28" fmla="*/ 87993 w 263164"/>
              <a:gd name="T29" fmla="*/ 135442 h 306027"/>
              <a:gd name="T30" fmla="*/ 101718 w 263164"/>
              <a:gd name="T31" fmla="*/ 149528 h 306027"/>
              <a:gd name="T32" fmla="*/ 120861 w 263164"/>
              <a:gd name="T33" fmla="*/ 186368 h 306027"/>
              <a:gd name="T34" fmla="*/ 149394 w 263164"/>
              <a:gd name="T35" fmla="*/ 177339 h 306027"/>
              <a:gd name="T36" fmla="*/ 168536 w 263164"/>
              <a:gd name="T37" fmla="*/ 182034 h 306027"/>
              <a:gd name="T38" fmla="*/ 200681 w 263164"/>
              <a:gd name="T39" fmla="*/ 186368 h 306027"/>
              <a:gd name="T40" fmla="*/ 219823 w 263164"/>
              <a:gd name="T41" fmla="*/ 149528 h 306027"/>
              <a:gd name="T42" fmla="*/ 233548 w 263164"/>
              <a:gd name="T43" fmla="*/ 135442 h 306027"/>
              <a:gd name="T44" fmla="*/ 253412 w 263164"/>
              <a:gd name="T45" fmla="*/ 109798 h 306027"/>
              <a:gd name="T46" fmla="*/ 235715 w 263164"/>
              <a:gd name="T47" fmla="*/ 90656 h 306027"/>
              <a:gd name="T48" fmla="*/ 237882 w 263164"/>
              <a:gd name="T49" fmla="*/ 49481 h 306027"/>
              <a:gd name="T50" fmla="*/ 207182 w 263164"/>
              <a:gd name="T51" fmla="*/ 36840 h 306027"/>
              <a:gd name="T52" fmla="*/ 188401 w 263164"/>
              <a:gd name="T53" fmla="*/ 31422 h 306027"/>
              <a:gd name="T54" fmla="*/ 153728 w 263164"/>
              <a:gd name="T55" fmla="*/ 9391 h 306027"/>
              <a:gd name="T56" fmla="*/ 177565 w 263164"/>
              <a:gd name="T57" fmla="*/ 18781 h 306027"/>
              <a:gd name="T58" fmla="*/ 205376 w 263164"/>
              <a:gd name="T59" fmla="*/ 10113 h 306027"/>
              <a:gd name="T60" fmla="*/ 217295 w 263164"/>
              <a:gd name="T61" fmla="*/ 38285 h 306027"/>
              <a:gd name="T62" fmla="*/ 253051 w 263164"/>
              <a:gd name="T63" fmla="*/ 57427 h 306027"/>
              <a:gd name="T64" fmla="*/ 253412 w 263164"/>
              <a:gd name="T65" fmla="*/ 85238 h 306027"/>
              <a:gd name="T66" fmla="*/ 244383 w 263164"/>
              <a:gd name="T67" fmla="*/ 119189 h 306027"/>
              <a:gd name="T68" fmla="*/ 245828 w 263164"/>
              <a:gd name="T69" fmla="*/ 160002 h 306027"/>
              <a:gd name="T70" fmla="*/ 217295 w 263164"/>
              <a:gd name="T71" fmla="*/ 166142 h 306027"/>
              <a:gd name="T72" fmla="*/ 205376 w 263164"/>
              <a:gd name="T73" fmla="*/ 194314 h 306027"/>
              <a:gd name="T74" fmla="*/ 177565 w 263164"/>
              <a:gd name="T75" fmla="*/ 185646 h 306027"/>
              <a:gd name="T76" fmla="*/ 143976 w 263164"/>
              <a:gd name="T77" fmla="*/ 195036 h 306027"/>
              <a:gd name="T78" fmla="*/ 116165 w 263164"/>
              <a:gd name="T79" fmla="*/ 194314 h 306027"/>
              <a:gd name="T80" fmla="*/ 104607 w 263164"/>
              <a:gd name="T81" fmla="*/ 166142 h 306027"/>
              <a:gd name="T82" fmla="*/ 76074 w 263164"/>
              <a:gd name="T83" fmla="*/ 160002 h 306027"/>
              <a:gd name="T84" fmla="*/ 77158 w 263164"/>
              <a:gd name="T85" fmla="*/ 119189 h 306027"/>
              <a:gd name="T86" fmla="*/ 68128 w 263164"/>
              <a:gd name="T87" fmla="*/ 85238 h 306027"/>
              <a:gd name="T88" fmla="*/ 68490 w 263164"/>
              <a:gd name="T89" fmla="*/ 57427 h 306027"/>
              <a:gd name="T90" fmla="*/ 97022 w 263164"/>
              <a:gd name="T91" fmla="*/ 45869 h 306027"/>
              <a:gd name="T92" fmla="*/ 116165 w 263164"/>
              <a:gd name="T93" fmla="*/ 10113 h 306027"/>
              <a:gd name="T94" fmla="*/ 143976 w 263164"/>
              <a:gd name="T95" fmla="*/ 18781 h 306027"/>
              <a:gd name="T96" fmla="*/ 34207 w 263164"/>
              <a:gd name="T97" fmla="*/ 0 h 306027"/>
              <a:gd name="T98" fmla="*/ 38888 w 263164"/>
              <a:gd name="T99" fmla="*/ 9383 h 306027"/>
              <a:gd name="T100" fmla="*/ 247732 w 263164"/>
              <a:gd name="T101" fmla="*/ 181523 h 306027"/>
              <a:gd name="T102" fmla="*/ 251693 w 263164"/>
              <a:gd name="T103" fmla="*/ 236016 h 306027"/>
              <a:gd name="T104" fmla="*/ 247012 w 263164"/>
              <a:gd name="T105" fmla="*/ 306027 h 306027"/>
              <a:gd name="T106" fmla="*/ 0 w 263164"/>
              <a:gd name="T107" fmla="*/ 34284 h 3060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63164" h="306027">
                <a:moveTo>
                  <a:pt x="42790" y="273050"/>
                </a:moveTo>
                <a:lnTo>
                  <a:pt x="167987" y="273050"/>
                </a:lnTo>
                <a:cubicBezTo>
                  <a:pt x="170513" y="273050"/>
                  <a:pt x="172677" y="275167"/>
                  <a:pt x="172677" y="277636"/>
                </a:cubicBezTo>
                <a:cubicBezTo>
                  <a:pt x="172677" y="280106"/>
                  <a:pt x="170513" y="282222"/>
                  <a:pt x="167987" y="282222"/>
                </a:cubicBezTo>
                <a:lnTo>
                  <a:pt x="42790" y="282222"/>
                </a:lnTo>
                <a:cubicBezTo>
                  <a:pt x="40265" y="282222"/>
                  <a:pt x="38100" y="280106"/>
                  <a:pt x="38100" y="277636"/>
                </a:cubicBezTo>
                <a:cubicBezTo>
                  <a:pt x="38100" y="275167"/>
                  <a:pt x="40265" y="273050"/>
                  <a:pt x="42790" y="273050"/>
                </a:cubicBezTo>
                <a:close/>
                <a:moveTo>
                  <a:pt x="68160" y="250825"/>
                </a:moveTo>
                <a:lnTo>
                  <a:pt x="203303" y="250825"/>
                </a:lnTo>
                <a:cubicBezTo>
                  <a:pt x="205812" y="250825"/>
                  <a:pt x="207605" y="253206"/>
                  <a:pt x="207605" y="255247"/>
                </a:cubicBezTo>
                <a:cubicBezTo>
                  <a:pt x="207605" y="257629"/>
                  <a:pt x="205812" y="260010"/>
                  <a:pt x="203303" y="260010"/>
                </a:cubicBezTo>
                <a:lnTo>
                  <a:pt x="68160" y="260010"/>
                </a:lnTo>
                <a:cubicBezTo>
                  <a:pt x="65651" y="260010"/>
                  <a:pt x="63500" y="257629"/>
                  <a:pt x="63500" y="255247"/>
                </a:cubicBezTo>
                <a:cubicBezTo>
                  <a:pt x="63500" y="253206"/>
                  <a:pt x="65651" y="250825"/>
                  <a:pt x="68160" y="250825"/>
                </a:cubicBezTo>
                <a:close/>
                <a:moveTo>
                  <a:pt x="33847" y="238903"/>
                </a:moveTo>
                <a:cubicBezTo>
                  <a:pt x="20164" y="238903"/>
                  <a:pt x="9002" y="250091"/>
                  <a:pt x="9002" y="263804"/>
                </a:cubicBezTo>
                <a:lnTo>
                  <a:pt x="9002" y="271744"/>
                </a:lnTo>
                <a:cubicBezTo>
                  <a:pt x="9002" y="285457"/>
                  <a:pt x="20164" y="296644"/>
                  <a:pt x="33847" y="296644"/>
                </a:cubicBezTo>
                <a:lnTo>
                  <a:pt x="239451" y="296644"/>
                </a:lnTo>
                <a:cubicBezTo>
                  <a:pt x="230809" y="276796"/>
                  <a:pt x="230809" y="259113"/>
                  <a:pt x="240171" y="238903"/>
                </a:cubicBezTo>
                <a:lnTo>
                  <a:pt x="34207" y="238903"/>
                </a:lnTo>
                <a:lnTo>
                  <a:pt x="33847" y="238903"/>
                </a:lnTo>
                <a:close/>
                <a:moveTo>
                  <a:pt x="160157" y="60168"/>
                </a:moveTo>
                <a:cubicBezTo>
                  <a:pt x="137379" y="60168"/>
                  <a:pt x="118939" y="78542"/>
                  <a:pt x="118939" y="101240"/>
                </a:cubicBezTo>
                <a:cubicBezTo>
                  <a:pt x="118939" y="124298"/>
                  <a:pt x="137379" y="142672"/>
                  <a:pt x="160157" y="142672"/>
                </a:cubicBezTo>
                <a:cubicBezTo>
                  <a:pt x="182936" y="142672"/>
                  <a:pt x="201738" y="124298"/>
                  <a:pt x="201738" y="101240"/>
                </a:cubicBezTo>
                <a:cubicBezTo>
                  <a:pt x="201738" y="78542"/>
                  <a:pt x="182936" y="60168"/>
                  <a:pt x="160157" y="60168"/>
                </a:cubicBezTo>
                <a:close/>
                <a:moveTo>
                  <a:pt x="160157" y="50800"/>
                </a:moveTo>
                <a:cubicBezTo>
                  <a:pt x="187998" y="50800"/>
                  <a:pt x="210777" y="73498"/>
                  <a:pt x="210777" y="101240"/>
                </a:cubicBezTo>
                <a:cubicBezTo>
                  <a:pt x="210777" y="129342"/>
                  <a:pt x="187998" y="152040"/>
                  <a:pt x="160157" y="152040"/>
                </a:cubicBezTo>
                <a:cubicBezTo>
                  <a:pt x="132317" y="152040"/>
                  <a:pt x="109538" y="129342"/>
                  <a:pt x="109538" y="101240"/>
                </a:cubicBezTo>
                <a:cubicBezTo>
                  <a:pt x="109538" y="73498"/>
                  <a:pt x="132317" y="50800"/>
                  <a:pt x="160157" y="50800"/>
                </a:cubicBezTo>
                <a:close/>
                <a:moveTo>
                  <a:pt x="29526" y="9744"/>
                </a:moveTo>
                <a:cubicBezTo>
                  <a:pt x="18004" y="11548"/>
                  <a:pt x="9002" y="22014"/>
                  <a:pt x="9002" y="34284"/>
                </a:cubicBezTo>
                <a:lnTo>
                  <a:pt x="9002" y="240347"/>
                </a:lnTo>
                <a:cubicBezTo>
                  <a:pt x="14403" y="234934"/>
                  <a:pt x="21604" y="230964"/>
                  <a:pt x="29526" y="229881"/>
                </a:cubicBezTo>
                <a:lnTo>
                  <a:pt x="29526" y="9744"/>
                </a:lnTo>
                <a:close/>
                <a:moveTo>
                  <a:pt x="153728" y="9391"/>
                </a:moveTo>
                <a:lnTo>
                  <a:pt x="153366" y="22393"/>
                </a:lnTo>
                <a:cubicBezTo>
                  <a:pt x="153366" y="24921"/>
                  <a:pt x="151561" y="26727"/>
                  <a:pt x="149394" y="27449"/>
                </a:cubicBezTo>
                <a:cubicBezTo>
                  <a:pt x="143976" y="28172"/>
                  <a:pt x="138558" y="29616"/>
                  <a:pt x="133141" y="31422"/>
                </a:cubicBezTo>
                <a:cubicBezTo>
                  <a:pt x="130974" y="32145"/>
                  <a:pt x="128806" y="31422"/>
                  <a:pt x="127362" y="29616"/>
                </a:cubicBezTo>
                <a:lnTo>
                  <a:pt x="120861" y="18059"/>
                </a:lnTo>
                <a:lnTo>
                  <a:pt x="107858" y="25282"/>
                </a:lnTo>
                <a:lnTo>
                  <a:pt x="114359" y="36840"/>
                </a:lnTo>
                <a:cubicBezTo>
                  <a:pt x="115443" y="39007"/>
                  <a:pt x="115082" y="41535"/>
                  <a:pt x="113276" y="42980"/>
                </a:cubicBezTo>
                <a:cubicBezTo>
                  <a:pt x="108941" y="46592"/>
                  <a:pt x="104968" y="50204"/>
                  <a:pt x="101718" y="54899"/>
                </a:cubicBezTo>
                <a:cubicBezTo>
                  <a:pt x="99912" y="56705"/>
                  <a:pt x="97384" y="57066"/>
                  <a:pt x="95578" y="55983"/>
                </a:cubicBezTo>
                <a:lnTo>
                  <a:pt x="84381" y="49481"/>
                </a:lnTo>
                <a:lnTo>
                  <a:pt x="76435" y="62123"/>
                </a:lnTo>
                <a:lnTo>
                  <a:pt x="87993" y="68985"/>
                </a:lnTo>
                <a:cubicBezTo>
                  <a:pt x="90160" y="70069"/>
                  <a:pt x="90882" y="72597"/>
                  <a:pt x="90160" y="74764"/>
                </a:cubicBezTo>
                <a:cubicBezTo>
                  <a:pt x="87993" y="79820"/>
                  <a:pt x="86548" y="85238"/>
                  <a:pt x="85826" y="90656"/>
                </a:cubicBezTo>
                <a:cubicBezTo>
                  <a:pt x="85465" y="93184"/>
                  <a:pt x="83659" y="94629"/>
                  <a:pt x="81131" y="94629"/>
                </a:cubicBezTo>
                <a:lnTo>
                  <a:pt x="68128" y="94629"/>
                </a:lnTo>
                <a:lnTo>
                  <a:pt x="67767" y="109437"/>
                </a:lnTo>
                <a:lnTo>
                  <a:pt x="81131" y="109798"/>
                </a:lnTo>
                <a:cubicBezTo>
                  <a:pt x="83659" y="109798"/>
                  <a:pt x="85465" y="111604"/>
                  <a:pt x="85826" y="113771"/>
                </a:cubicBezTo>
                <a:cubicBezTo>
                  <a:pt x="86548" y="119189"/>
                  <a:pt x="87993" y="124607"/>
                  <a:pt x="90160" y="130024"/>
                </a:cubicBezTo>
                <a:cubicBezTo>
                  <a:pt x="90882" y="131830"/>
                  <a:pt x="90160" y="134358"/>
                  <a:pt x="87993" y="135442"/>
                </a:cubicBezTo>
                <a:lnTo>
                  <a:pt x="76797" y="141943"/>
                </a:lnTo>
                <a:lnTo>
                  <a:pt x="84020" y="155307"/>
                </a:lnTo>
                <a:lnTo>
                  <a:pt x="95578" y="148444"/>
                </a:lnTo>
                <a:cubicBezTo>
                  <a:pt x="97384" y="147361"/>
                  <a:pt x="99912" y="148083"/>
                  <a:pt x="101718" y="149528"/>
                </a:cubicBezTo>
                <a:cubicBezTo>
                  <a:pt x="104968" y="154223"/>
                  <a:pt x="108941" y="157835"/>
                  <a:pt x="113276" y="161447"/>
                </a:cubicBezTo>
                <a:cubicBezTo>
                  <a:pt x="115082" y="162891"/>
                  <a:pt x="115443" y="165420"/>
                  <a:pt x="114359" y="167587"/>
                </a:cubicBezTo>
                <a:lnTo>
                  <a:pt x="107858" y="178783"/>
                </a:lnTo>
                <a:lnTo>
                  <a:pt x="120861" y="186368"/>
                </a:lnTo>
                <a:lnTo>
                  <a:pt x="127362" y="175172"/>
                </a:lnTo>
                <a:cubicBezTo>
                  <a:pt x="128445" y="173727"/>
                  <a:pt x="129890" y="172643"/>
                  <a:pt x="131696" y="172643"/>
                </a:cubicBezTo>
                <a:cubicBezTo>
                  <a:pt x="132057" y="172643"/>
                  <a:pt x="132779" y="172643"/>
                  <a:pt x="133141" y="173004"/>
                </a:cubicBezTo>
                <a:cubicBezTo>
                  <a:pt x="138558" y="175172"/>
                  <a:pt x="143976" y="176616"/>
                  <a:pt x="149394" y="177339"/>
                </a:cubicBezTo>
                <a:cubicBezTo>
                  <a:pt x="151561" y="177700"/>
                  <a:pt x="153366" y="179506"/>
                  <a:pt x="153366" y="182034"/>
                </a:cubicBezTo>
                <a:lnTo>
                  <a:pt x="153366" y="195036"/>
                </a:lnTo>
                <a:lnTo>
                  <a:pt x="168175" y="195398"/>
                </a:lnTo>
                <a:lnTo>
                  <a:pt x="168536" y="182034"/>
                </a:lnTo>
                <a:cubicBezTo>
                  <a:pt x="168536" y="179506"/>
                  <a:pt x="169981" y="177700"/>
                  <a:pt x="172148" y="177339"/>
                </a:cubicBezTo>
                <a:cubicBezTo>
                  <a:pt x="177565" y="176616"/>
                  <a:pt x="182983" y="175172"/>
                  <a:pt x="188401" y="173004"/>
                </a:cubicBezTo>
                <a:cubicBezTo>
                  <a:pt x="190568" y="171921"/>
                  <a:pt x="193096" y="173004"/>
                  <a:pt x="194179" y="175172"/>
                </a:cubicBezTo>
                <a:lnTo>
                  <a:pt x="200681" y="186368"/>
                </a:lnTo>
                <a:lnTo>
                  <a:pt x="213683" y="179144"/>
                </a:lnTo>
                <a:lnTo>
                  <a:pt x="207182" y="167587"/>
                </a:lnTo>
                <a:cubicBezTo>
                  <a:pt x="206098" y="165420"/>
                  <a:pt x="206459" y="162891"/>
                  <a:pt x="208265" y="161447"/>
                </a:cubicBezTo>
                <a:cubicBezTo>
                  <a:pt x="212599" y="157835"/>
                  <a:pt x="216572" y="154223"/>
                  <a:pt x="219823" y="149528"/>
                </a:cubicBezTo>
                <a:cubicBezTo>
                  <a:pt x="221268" y="148083"/>
                  <a:pt x="224157" y="147361"/>
                  <a:pt x="225963" y="148444"/>
                </a:cubicBezTo>
                <a:lnTo>
                  <a:pt x="237521" y="155307"/>
                </a:lnTo>
                <a:lnTo>
                  <a:pt x="245105" y="142304"/>
                </a:lnTo>
                <a:lnTo>
                  <a:pt x="233548" y="135442"/>
                </a:lnTo>
                <a:cubicBezTo>
                  <a:pt x="231742" y="134358"/>
                  <a:pt x="230658" y="131830"/>
                  <a:pt x="231742" y="130024"/>
                </a:cubicBezTo>
                <a:cubicBezTo>
                  <a:pt x="233548" y="124607"/>
                  <a:pt x="234992" y="119189"/>
                  <a:pt x="235715" y="113771"/>
                </a:cubicBezTo>
                <a:cubicBezTo>
                  <a:pt x="236076" y="111604"/>
                  <a:pt x="238243" y="109798"/>
                  <a:pt x="240410" y="109798"/>
                </a:cubicBezTo>
                <a:lnTo>
                  <a:pt x="253412" y="109798"/>
                </a:lnTo>
                <a:lnTo>
                  <a:pt x="253773" y="94990"/>
                </a:lnTo>
                <a:lnTo>
                  <a:pt x="253412" y="94629"/>
                </a:lnTo>
                <a:lnTo>
                  <a:pt x="240410" y="94629"/>
                </a:lnTo>
                <a:cubicBezTo>
                  <a:pt x="238243" y="94629"/>
                  <a:pt x="236076" y="93184"/>
                  <a:pt x="235715" y="90656"/>
                </a:cubicBezTo>
                <a:cubicBezTo>
                  <a:pt x="234992" y="85238"/>
                  <a:pt x="233548" y="79820"/>
                  <a:pt x="231742" y="74764"/>
                </a:cubicBezTo>
                <a:cubicBezTo>
                  <a:pt x="230658" y="72597"/>
                  <a:pt x="231742" y="70069"/>
                  <a:pt x="233548" y="68985"/>
                </a:cubicBezTo>
                <a:lnTo>
                  <a:pt x="245105" y="62484"/>
                </a:lnTo>
                <a:lnTo>
                  <a:pt x="237882" y="49481"/>
                </a:lnTo>
                <a:lnTo>
                  <a:pt x="225963" y="55983"/>
                </a:lnTo>
                <a:cubicBezTo>
                  <a:pt x="224157" y="57066"/>
                  <a:pt x="221268" y="56705"/>
                  <a:pt x="219823" y="54899"/>
                </a:cubicBezTo>
                <a:cubicBezTo>
                  <a:pt x="216572" y="50204"/>
                  <a:pt x="212599" y="46592"/>
                  <a:pt x="208265" y="42980"/>
                </a:cubicBezTo>
                <a:cubicBezTo>
                  <a:pt x="206459" y="41535"/>
                  <a:pt x="206098" y="39007"/>
                  <a:pt x="207182" y="36840"/>
                </a:cubicBezTo>
                <a:lnTo>
                  <a:pt x="213683" y="25644"/>
                </a:lnTo>
                <a:lnTo>
                  <a:pt x="201042" y="18059"/>
                </a:lnTo>
                <a:lnTo>
                  <a:pt x="194179" y="29616"/>
                </a:lnTo>
                <a:cubicBezTo>
                  <a:pt x="193096" y="31422"/>
                  <a:pt x="190568" y="32145"/>
                  <a:pt x="188401" y="31422"/>
                </a:cubicBezTo>
                <a:cubicBezTo>
                  <a:pt x="182983" y="29616"/>
                  <a:pt x="177565" y="28172"/>
                  <a:pt x="172148" y="27449"/>
                </a:cubicBezTo>
                <a:cubicBezTo>
                  <a:pt x="169981" y="26727"/>
                  <a:pt x="168536" y="24921"/>
                  <a:pt x="168536" y="22393"/>
                </a:cubicBezTo>
                <a:lnTo>
                  <a:pt x="168536" y="9391"/>
                </a:lnTo>
                <a:lnTo>
                  <a:pt x="153728" y="9391"/>
                </a:lnTo>
                <a:close/>
                <a:moveTo>
                  <a:pt x="153728" y="0"/>
                </a:moveTo>
                <a:lnTo>
                  <a:pt x="168175" y="0"/>
                </a:lnTo>
                <a:cubicBezTo>
                  <a:pt x="173592" y="0"/>
                  <a:pt x="177565" y="4334"/>
                  <a:pt x="177565" y="9391"/>
                </a:cubicBezTo>
                <a:lnTo>
                  <a:pt x="177565" y="18781"/>
                </a:lnTo>
                <a:cubicBezTo>
                  <a:pt x="181177" y="19503"/>
                  <a:pt x="184428" y="20587"/>
                  <a:pt x="188039" y="21309"/>
                </a:cubicBezTo>
                <a:lnTo>
                  <a:pt x="192735" y="13363"/>
                </a:lnTo>
                <a:cubicBezTo>
                  <a:pt x="193818" y="11196"/>
                  <a:pt x="195985" y="9752"/>
                  <a:pt x="198152" y="9029"/>
                </a:cubicBezTo>
                <a:cubicBezTo>
                  <a:pt x="201042" y="8307"/>
                  <a:pt x="203209" y="8668"/>
                  <a:pt x="205376" y="10113"/>
                </a:cubicBezTo>
                <a:lnTo>
                  <a:pt x="218378" y="17336"/>
                </a:lnTo>
                <a:cubicBezTo>
                  <a:pt x="220545" y="18420"/>
                  <a:pt x="221990" y="20587"/>
                  <a:pt x="222712" y="23115"/>
                </a:cubicBezTo>
                <a:cubicBezTo>
                  <a:pt x="223435" y="25644"/>
                  <a:pt x="223073" y="28172"/>
                  <a:pt x="221990" y="30339"/>
                </a:cubicBezTo>
                <a:lnTo>
                  <a:pt x="217295" y="38285"/>
                </a:lnTo>
                <a:cubicBezTo>
                  <a:pt x="219823" y="40813"/>
                  <a:pt x="222351" y="43341"/>
                  <a:pt x="224518" y="45869"/>
                </a:cubicBezTo>
                <a:lnTo>
                  <a:pt x="232464" y="41174"/>
                </a:lnTo>
                <a:cubicBezTo>
                  <a:pt x="237521" y="38646"/>
                  <a:pt x="242938" y="40091"/>
                  <a:pt x="245828" y="44786"/>
                </a:cubicBezTo>
                <a:lnTo>
                  <a:pt x="253051" y="57427"/>
                </a:lnTo>
                <a:cubicBezTo>
                  <a:pt x="255579" y="62123"/>
                  <a:pt x="254135" y="67902"/>
                  <a:pt x="249801" y="70430"/>
                </a:cubicBezTo>
                <a:lnTo>
                  <a:pt x="241493" y="75125"/>
                </a:lnTo>
                <a:cubicBezTo>
                  <a:pt x="242577" y="78737"/>
                  <a:pt x="243661" y="81988"/>
                  <a:pt x="244383" y="85238"/>
                </a:cubicBezTo>
                <a:lnTo>
                  <a:pt x="253412" y="85238"/>
                </a:lnTo>
                <a:cubicBezTo>
                  <a:pt x="258830" y="85238"/>
                  <a:pt x="263164" y="89572"/>
                  <a:pt x="263164" y="94990"/>
                </a:cubicBezTo>
                <a:lnTo>
                  <a:pt x="263164" y="109437"/>
                </a:lnTo>
                <a:cubicBezTo>
                  <a:pt x="263164" y="114855"/>
                  <a:pt x="258830" y="119189"/>
                  <a:pt x="253412" y="119189"/>
                </a:cubicBezTo>
                <a:lnTo>
                  <a:pt x="244383" y="119189"/>
                </a:lnTo>
                <a:cubicBezTo>
                  <a:pt x="243661" y="122440"/>
                  <a:pt x="242577" y="126051"/>
                  <a:pt x="241493" y="129663"/>
                </a:cubicBezTo>
                <a:lnTo>
                  <a:pt x="249801" y="133997"/>
                </a:lnTo>
                <a:cubicBezTo>
                  <a:pt x="254135" y="136887"/>
                  <a:pt x="255579" y="142304"/>
                  <a:pt x="253051" y="147000"/>
                </a:cubicBezTo>
                <a:lnTo>
                  <a:pt x="245828" y="160002"/>
                </a:lnTo>
                <a:cubicBezTo>
                  <a:pt x="244744" y="161808"/>
                  <a:pt x="242577" y="163614"/>
                  <a:pt x="239688" y="164336"/>
                </a:cubicBezTo>
                <a:cubicBezTo>
                  <a:pt x="237521" y="164697"/>
                  <a:pt x="234992" y="164336"/>
                  <a:pt x="232464" y="163253"/>
                </a:cubicBezTo>
                <a:lnTo>
                  <a:pt x="224518" y="158557"/>
                </a:lnTo>
                <a:cubicBezTo>
                  <a:pt x="222351" y="161086"/>
                  <a:pt x="219823" y="163975"/>
                  <a:pt x="217295" y="166142"/>
                </a:cubicBezTo>
                <a:lnTo>
                  <a:pt x="221990" y="174088"/>
                </a:lnTo>
                <a:cubicBezTo>
                  <a:pt x="223073" y="176255"/>
                  <a:pt x="223435" y="178783"/>
                  <a:pt x="222712" y="181312"/>
                </a:cubicBezTo>
                <a:cubicBezTo>
                  <a:pt x="221990" y="183840"/>
                  <a:pt x="220545" y="186007"/>
                  <a:pt x="218378" y="187090"/>
                </a:cubicBezTo>
                <a:lnTo>
                  <a:pt x="205376" y="194314"/>
                </a:lnTo>
                <a:cubicBezTo>
                  <a:pt x="203209" y="195759"/>
                  <a:pt x="201042" y="196120"/>
                  <a:pt x="198152" y="195398"/>
                </a:cubicBezTo>
                <a:cubicBezTo>
                  <a:pt x="195985" y="194675"/>
                  <a:pt x="193818" y="193230"/>
                  <a:pt x="192735" y="191063"/>
                </a:cubicBezTo>
                <a:lnTo>
                  <a:pt x="188039" y="182756"/>
                </a:lnTo>
                <a:cubicBezTo>
                  <a:pt x="184428" y="184201"/>
                  <a:pt x="181177" y="184923"/>
                  <a:pt x="177565" y="185646"/>
                </a:cubicBezTo>
                <a:lnTo>
                  <a:pt x="177565" y="195036"/>
                </a:lnTo>
                <a:cubicBezTo>
                  <a:pt x="177565" y="200454"/>
                  <a:pt x="173592" y="204427"/>
                  <a:pt x="168175" y="204427"/>
                </a:cubicBezTo>
                <a:lnTo>
                  <a:pt x="153728" y="204427"/>
                </a:lnTo>
                <a:cubicBezTo>
                  <a:pt x="148310" y="204427"/>
                  <a:pt x="143976" y="200454"/>
                  <a:pt x="143976" y="195036"/>
                </a:cubicBezTo>
                <a:lnTo>
                  <a:pt x="143976" y="185646"/>
                </a:lnTo>
                <a:cubicBezTo>
                  <a:pt x="140364" y="184923"/>
                  <a:pt x="137114" y="184201"/>
                  <a:pt x="133502" y="182756"/>
                </a:cubicBezTo>
                <a:lnTo>
                  <a:pt x="128806" y="191063"/>
                </a:lnTo>
                <a:cubicBezTo>
                  <a:pt x="126278" y="195398"/>
                  <a:pt x="120499" y="197203"/>
                  <a:pt x="116165" y="194314"/>
                </a:cubicBezTo>
                <a:lnTo>
                  <a:pt x="103162" y="187090"/>
                </a:lnTo>
                <a:cubicBezTo>
                  <a:pt x="100995" y="186007"/>
                  <a:pt x="99551" y="183840"/>
                  <a:pt x="98828" y="181312"/>
                </a:cubicBezTo>
                <a:cubicBezTo>
                  <a:pt x="98106" y="178783"/>
                  <a:pt x="98828" y="176255"/>
                  <a:pt x="99912" y="174088"/>
                </a:cubicBezTo>
                <a:lnTo>
                  <a:pt x="104607" y="166142"/>
                </a:lnTo>
                <a:cubicBezTo>
                  <a:pt x="101718" y="163975"/>
                  <a:pt x="99190" y="161086"/>
                  <a:pt x="97022" y="158557"/>
                </a:cubicBezTo>
                <a:lnTo>
                  <a:pt x="88715" y="163253"/>
                </a:lnTo>
                <a:cubicBezTo>
                  <a:pt x="86548" y="164336"/>
                  <a:pt x="84381" y="164697"/>
                  <a:pt x="81492" y="164336"/>
                </a:cubicBezTo>
                <a:cubicBezTo>
                  <a:pt x="79325" y="163614"/>
                  <a:pt x="77158" y="161808"/>
                  <a:pt x="76074" y="160002"/>
                </a:cubicBezTo>
                <a:lnTo>
                  <a:pt x="68490" y="147000"/>
                </a:lnTo>
                <a:cubicBezTo>
                  <a:pt x="65961" y="142304"/>
                  <a:pt x="67406" y="136887"/>
                  <a:pt x="72101" y="133997"/>
                </a:cubicBezTo>
                <a:lnTo>
                  <a:pt x="80047" y="129663"/>
                </a:lnTo>
                <a:cubicBezTo>
                  <a:pt x="78964" y="126051"/>
                  <a:pt x="77880" y="122440"/>
                  <a:pt x="77158" y="119189"/>
                </a:cubicBezTo>
                <a:lnTo>
                  <a:pt x="68128" y="119189"/>
                </a:lnTo>
                <a:cubicBezTo>
                  <a:pt x="62711" y="119189"/>
                  <a:pt x="58738" y="114855"/>
                  <a:pt x="58738" y="109437"/>
                </a:cubicBezTo>
                <a:lnTo>
                  <a:pt x="58738" y="94990"/>
                </a:lnTo>
                <a:cubicBezTo>
                  <a:pt x="58738" y="89572"/>
                  <a:pt x="62711" y="85238"/>
                  <a:pt x="68128" y="85238"/>
                </a:cubicBezTo>
                <a:lnTo>
                  <a:pt x="77158" y="85238"/>
                </a:lnTo>
                <a:cubicBezTo>
                  <a:pt x="77880" y="81988"/>
                  <a:pt x="78964" y="78737"/>
                  <a:pt x="80047" y="75125"/>
                </a:cubicBezTo>
                <a:lnTo>
                  <a:pt x="72101" y="70430"/>
                </a:lnTo>
                <a:cubicBezTo>
                  <a:pt x="67406" y="67902"/>
                  <a:pt x="65961" y="62123"/>
                  <a:pt x="68490" y="57427"/>
                </a:cubicBezTo>
                <a:lnTo>
                  <a:pt x="76074" y="44786"/>
                </a:lnTo>
                <a:cubicBezTo>
                  <a:pt x="77158" y="42619"/>
                  <a:pt x="79325" y="41174"/>
                  <a:pt x="81492" y="40452"/>
                </a:cubicBezTo>
                <a:cubicBezTo>
                  <a:pt x="84381" y="39729"/>
                  <a:pt x="86548" y="40091"/>
                  <a:pt x="88715" y="41174"/>
                </a:cubicBezTo>
                <a:lnTo>
                  <a:pt x="97022" y="45869"/>
                </a:lnTo>
                <a:cubicBezTo>
                  <a:pt x="99190" y="43341"/>
                  <a:pt x="101718" y="40813"/>
                  <a:pt x="104607" y="38285"/>
                </a:cubicBezTo>
                <a:lnTo>
                  <a:pt x="99912" y="30339"/>
                </a:lnTo>
                <a:cubicBezTo>
                  <a:pt x="97022" y="25644"/>
                  <a:pt x="98828" y="20226"/>
                  <a:pt x="103162" y="17336"/>
                </a:cubicBezTo>
                <a:lnTo>
                  <a:pt x="116165" y="10113"/>
                </a:lnTo>
                <a:cubicBezTo>
                  <a:pt x="117971" y="8668"/>
                  <a:pt x="120861" y="8307"/>
                  <a:pt x="123028" y="9029"/>
                </a:cubicBezTo>
                <a:cubicBezTo>
                  <a:pt x="125917" y="9752"/>
                  <a:pt x="127723" y="11196"/>
                  <a:pt x="128806" y="13363"/>
                </a:cubicBezTo>
                <a:lnTo>
                  <a:pt x="133502" y="21309"/>
                </a:lnTo>
                <a:cubicBezTo>
                  <a:pt x="137114" y="20587"/>
                  <a:pt x="140364" y="19503"/>
                  <a:pt x="143976" y="18781"/>
                </a:cubicBezTo>
                <a:lnTo>
                  <a:pt x="143976" y="9391"/>
                </a:lnTo>
                <a:cubicBezTo>
                  <a:pt x="143976" y="4334"/>
                  <a:pt x="148310" y="0"/>
                  <a:pt x="153728" y="0"/>
                </a:cubicBezTo>
                <a:close/>
                <a:moveTo>
                  <a:pt x="33847" y="0"/>
                </a:moveTo>
                <a:cubicBezTo>
                  <a:pt x="33847" y="0"/>
                  <a:pt x="33847" y="0"/>
                  <a:pt x="34207" y="0"/>
                </a:cubicBezTo>
                <a:lnTo>
                  <a:pt x="84618" y="0"/>
                </a:lnTo>
                <a:cubicBezTo>
                  <a:pt x="87138" y="0"/>
                  <a:pt x="89299" y="2165"/>
                  <a:pt x="89299" y="4691"/>
                </a:cubicBezTo>
                <a:cubicBezTo>
                  <a:pt x="89299" y="7217"/>
                  <a:pt x="87138" y="9383"/>
                  <a:pt x="84618" y="9383"/>
                </a:cubicBezTo>
                <a:lnTo>
                  <a:pt x="38888" y="9383"/>
                </a:lnTo>
                <a:lnTo>
                  <a:pt x="38888" y="229520"/>
                </a:lnTo>
                <a:lnTo>
                  <a:pt x="242691" y="229520"/>
                </a:lnTo>
                <a:lnTo>
                  <a:pt x="242691" y="186215"/>
                </a:lnTo>
                <a:cubicBezTo>
                  <a:pt x="242691" y="183689"/>
                  <a:pt x="244852" y="181523"/>
                  <a:pt x="247732" y="181523"/>
                </a:cubicBezTo>
                <a:cubicBezTo>
                  <a:pt x="249893" y="181523"/>
                  <a:pt x="252053" y="183689"/>
                  <a:pt x="252053" y="186215"/>
                </a:cubicBezTo>
                <a:lnTo>
                  <a:pt x="252053" y="234212"/>
                </a:lnTo>
                <a:lnTo>
                  <a:pt x="252053" y="234573"/>
                </a:lnTo>
                <a:cubicBezTo>
                  <a:pt x="252053" y="234934"/>
                  <a:pt x="252053" y="235295"/>
                  <a:pt x="251693" y="236016"/>
                </a:cubicBezTo>
                <a:lnTo>
                  <a:pt x="251693" y="236377"/>
                </a:lnTo>
                <a:cubicBezTo>
                  <a:pt x="239090" y="259474"/>
                  <a:pt x="239090" y="277157"/>
                  <a:pt x="250973" y="299171"/>
                </a:cubicBezTo>
                <a:cubicBezTo>
                  <a:pt x="251693" y="300614"/>
                  <a:pt x="251693" y="302418"/>
                  <a:pt x="250973" y="303501"/>
                </a:cubicBezTo>
                <a:cubicBezTo>
                  <a:pt x="249893" y="305305"/>
                  <a:pt x="248452" y="306027"/>
                  <a:pt x="247012" y="306027"/>
                </a:cubicBezTo>
                <a:lnTo>
                  <a:pt x="33847" y="306027"/>
                </a:lnTo>
                <a:cubicBezTo>
                  <a:pt x="15123" y="306027"/>
                  <a:pt x="0" y="290870"/>
                  <a:pt x="0" y="271744"/>
                </a:cubicBezTo>
                <a:lnTo>
                  <a:pt x="0" y="263804"/>
                </a:lnTo>
                <a:lnTo>
                  <a:pt x="0" y="34284"/>
                </a:lnTo>
                <a:cubicBezTo>
                  <a:pt x="0" y="15157"/>
                  <a:pt x="15123" y="0"/>
                  <a:pt x="338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1100" dirty="0">
              <a:latin typeface="Lato Light" panose="020F050202020403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9128" y="995967"/>
            <a:ext cx="861126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По 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итогам </a:t>
            </a:r>
            <a:r>
              <a:rPr lang="ru-RU" sz="2000" b="1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плановой проверки </a:t>
            </a:r>
            <a:r>
              <a:rPr lang="ru-RU" sz="20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комиссия вправе принять одно или несколько следующих решений, которые отражаются в справке</a:t>
            </a:r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:</a:t>
            </a:r>
          </a:p>
          <a:p>
            <a:pPr lvl="0" algn="just"/>
            <a:r>
              <a:rPr lang="ru-RU" sz="20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    </a:t>
            </a:r>
            <a:r>
              <a:rPr lang="ru-RU" sz="18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1</a:t>
            </a:r>
            <a:r>
              <a:rPr lang="ru-RU" sz="18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)  </a:t>
            </a:r>
            <a:r>
              <a:rPr lang="ru-RU" sz="18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признать </a:t>
            </a:r>
            <a:r>
              <a:rPr lang="ru-RU" sz="18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работу нотариуса удовлетворительной;</a:t>
            </a:r>
          </a:p>
          <a:p>
            <a:pPr lvl="0" algn="just"/>
            <a:r>
              <a:rPr lang="ru-RU" sz="18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    2</a:t>
            </a:r>
            <a:r>
              <a:rPr lang="ru-RU" sz="18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) </a:t>
            </a:r>
            <a:r>
              <a:rPr lang="ru-RU" sz="18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 нотариусу </a:t>
            </a:r>
            <a:r>
              <a:rPr lang="ru-RU" sz="18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в установленный комиссией срок исправить выявленные в ходе проверки нарушения Правил, который не может превышать 6 месяцев со дня окончания проверки;</a:t>
            </a:r>
          </a:p>
          <a:p>
            <a:pPr lvl="0" algn="just"/>
            <a:r>
              <a:rPr lang="ru-RU" sz="18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   3</a:t>
            </a:r>
            <a:r>
              <a:rPr lang="ru-RU" sz="18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)   </a:t>
            </a:r>
            <a:r>
              <a:rPr lang="ru-RU" sz="18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назначить </a:t>
            </a:r>
            <a:r>
              <a:rPr lang="ru-RU" sz="18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повторную проверку</a:t>
            </a:r>
            <a:r>
              <a:rPr lang="ru-RU" sz="18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;</a:t>
            </a:r>
          </a:p>
          <a:p>
            <a:pPr lvl="0" algn="just"/>
            <a:r>
              <a:rPr lang="ru-RU" sz="18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    4)  направить материалы проверки в нотариальную палату для возбуждения дисциплинарного производства в соответствии с Кодексом профессиональной этики нотариусов в Российской Федерации и решения вопроса о привлечении нотариуса к дисциплинарной ответственности.</a:t>
            </a:r>
          </a:p>
          <a:p>
            <a:pPr lvl="0" algn="just"/>
            <a:endParaRPr lang="ru-RU" sz="1800" dirty="0" smtClean="0">
              <a:solidFill>
                <a:schemeClr val="tx1"/>
              </a:solidFill>
              <a:latin typeface="Cambria" panose="02040503050406030204" pitchFamily="18" charset="0"/>
              <a:ea typeface="Roboto Condensed Light" panose="020B0604020202020204" charset="0"/>
              <a:cs typeface="+mn-cs"/>
            </a:endParaRPr>
          </a:p>
          <a:p>
            <a:pPr lvl="0" algn="just"/>
            <a:r>
              <a:rPr lang="ru-RU" sz="2000" dirty="0">
                <a:solidFill>
                  <a:prstClr val="black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По итогам </a:t>
            </a:r>
            <a:r>
              <a:rPr lang="ru-RU" sz="2000" b="1" dirty="0" smtClean="0">
                <a:solidFill>
                  <a:prstClr val="black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повторной </a:t>
            </a:r>
            <a:r>
              <a:rPr lang="ru-RU" sz="2000" b="1" dirty="0">
                <a:solidFill>
                  <a:prstClr val="black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проверки </a:t>
            </a:r>
            <a:r>
              <a:rPr lang="ru-RU" sz="2000" dirty="0">
                <a:solidFill>
                  <a:prstClr val="black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комиссия </a:t>
            </a:r>
            <a:r>
              <a:rPr lang="ru-RU" sz="2000" dirty="0" smtClean="0">
                <a:solidFill>
                  <a:prstClr val="black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принимает одно из следующих </a:t>
            </a:r>
            <a:r>
              <a:rPr lang="ru-RU" sz="2000" dirty="0">
                <a:solidFill>
                  <a:prstClr val="black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решений, </a:t>
            </a:r>
            <a:r>
              <a:rPr lang="ru-RU" sz="2000" dirty="0" smtClean="0">
                <a:solidFill>
                  <a:prstClr val="black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которое </a:t>
            </a:r>
            <a:r>
              <a:rPr lang="ru-RU" sz="2000" dirty="0">
                <a:solidFill>
                  <a:prstClr val="black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отражаются в справке:</a:t>
            </a:r>
          </a:p>
          <a:p>
            <a:pPr lvl="0" algn="just"/>
            <a:r>
              <a:rPr lang="ru-RU" sz="18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1</a:t>
            </a:r>
            <a:r>
              <a:rPr lang="ru-RU" sz="18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)  </a:t>
            </a:r>
            <a:r>
              <a:rPr lang="ru-RU" sz="18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 признать </a:t>
            </a:r>
            <a:r>
              <a:rPr lang="ru-RU" sz="18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работу нотариуса удовлетворительной;</a:t>
            </a:r>
          </a:p>
          <a:p>
            <a:pPr lvl="0" algn="just"/>
            <a:r>
              <a:rPr lang="ru-RU" sz="18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2) </a:t>
            </a:r>
            <a:r>
              <a:rPr lang="ru-RU" sz="1800" dirty="0" smtClean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 направить </a:t>
            </a:r>
            <a:r>
              <a:rPr lang="ru-RU" sz="1800" dirty="0">
                <a:solidFill>
                  <a:schemeClr val="tx1"/>
                </a:solidFill>
                <a:latin typeface="Cambria" panose="02040503050406030204" pitchFamily="18" charset="0"/>
                <a:ea typeface="Roboto Condensed Light" panose="020B0604020202020204" charset="0"/>
                <a:cs typeface="+mn-cs"/>
              </a:rPr>
              <a:t>материалы проверки в нотариальную палату для возбуждения дисциплинарного производства в соответствии с Кодексом профессиональной этики нотариусов в Российской Федерации и решения вопроса о привлечении нотариуса к дисциплинарной ответственности.</a:t>
            </a:r>
          </a:p>
          <a:p>
            <a:pPr lvl="0" algn="just"/>
            <a:endParaRPr lang="ru-RU" sz="1800" dirty="0">
              <a:solidFill>
                <a:schemeClr val="tx1"/>
              </a:solidFill>
              <a:latin typeface="Cambria" panose="02040503050406030204" pitchFamily="18" charset="0"/>
              <a:ea typeface="Roboto Condensed Light" panose="020B0604020202020204" charset="0"/>
              <a:cs typeface="+mn-cs"/>
            </a:endParaRPr>
          </a:p>
          <a:p>
            <a:pPr lvl="0" algn="just"/>
            <a:endParaRPr lang="ru-RU" sz="1800" dirty="0" smtClean="0">
              <a:solidFill>
                <a:schemeClr val="tx1"/>
              </a:solidFill>
              <a:latin typeface="Cambria" panose="02040503050406030204" pitchFamily="18" charset="0"/>
              <a:ea typeface="Roboto Condensed Light" panose="020B0604020202020204" charset="0"/>
              <a:cs typeface="+mn-cs"/>
            </a:endParaRPr>
          </a:p>
          <a:p>
            <a:pPr lvl="0" algn="just"/>
            <a:endParaRPr lang="ru-RU" sz="2000" dirty="0">
              <a:solidFill>
                <a:schemeClr val="tx1"/>
              </a:solidFill>
              <a:latin typeface="Cambria" panose="02040503050406030204" pitchFamily="18" charset="0"/>
              <a:ea typeface="Roboto Condensed Light" panose="020B0604020202020204" charset="0"/>
              <a:cs typeface="+mn-cs"/>
            </a:endParaRPr>
          </a:p>
          <a:p>
            <a:pPr lvl="0" algn="just"/>
            <a:endParaRPr lang="ru-RU" sz="2000" dirty="0" smtClean="0">
              <a:solidFill>
                <a:schemeClr val="tx1"/>
              </a:solidFill>
              <a:latin typeface="Cambria" panose="02040503050406030204" pitchFamily="18" charset="0"/>
              <a:ea typeface="Roboto Condensed Light" panose="020B0604020202020204" charset="0"/>
              <a:cs typeface="+mn-cs"/>
            </a:endParaRPr>
          </a:p>
          <a:p>
            <a:pPr lvl="0" algn="just"/>
            <a:endParaRPr lang="ru-RU" sz="2000" dirty="0">
              <a:solidFill>
                <a:schemeClr val="tx1"/>
              </a:solidFill>
              <a:latin typeface="Cambria" panose="02040503050406030204" pitchFamily="18" charset="0"/>
              <a:ea typeface="Roboto Condensed Light" panose="020B0604020202020204" charset="0"/>
              <a:cs typeface="+mn-cs"/>
            </a:endParaRPr>
          </a:p>
          <a:p>
            <a:pPr lvl="0" algn="just"/>
            <a:endParaRPr lang="ru-RU" sz="2000" dirty="0">
              <a:solidFill>
                <a:schemeClr val="tx1"/>
              </a:solidFill>
              <a:latin typeface="Cambria" panose="02040503050406030204" pitchFamily="18" charset="0"/>
              <a:ea typeface="Roboto Condensed Light" panose="020B060402020202020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375268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3924</TotalTime>
  <Words>560</Words>
  <Application>Microsoft Office PowerPoint</Application>
  <PresentationFormat>Лист A4 (210x297 мм)</PresentationFormat>
  <Paragraphs>67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Lato Light</vt:lpstr>
      <vt:lpstr>Mukta ExtraLight</vt:lpstr>
      <vt:lpstr>Noto Sans SC Regular</vt:lpstr>
      <vt:lpstr>Roboto</vt:lpstr>
      <vt:lpstr>Roboto Condensed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Даценко Юрий Николаевич</dc:creator>
  <cp:lastModifiedBy>Склярова Наталья Дмитриевна</cp:lastModifiedBy>
  <cp:revision>288</cp:revision>
  <cp:lastPrinted>2022-05-26T08:26:03Z</cp:lastPrinted>
  <dcterms:modified xsi:type="dcterms:W3CDTF">2024-01-29T07:03:40Z</dcterms:modified>
</cp:coreProperties>
</file>