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53"/>
  </p:notesMasterIdLst>
  <p:sldIdLst>
    <p:sldId id="256" r:id="rId2"/>
    <p:sldId id="257" r:id="rId3"/>
    <p:sldId id="317" r:id="rId4"/>
    <p:sldId id="326" r:id="rId5"/>
    <p:sldId id="327" r:id="rId6"/>
    <p:sldId id="328" r:id="rId7"/>
    <p:sldId id="282" r:id="rId8"/>
    <p:sldId id="329" r:id="rId9"/>
    <p:sldId id="330" r:id="rId10"/>
    <p:sldId id="291" r:id="rId11"/>
    <p:sldId id="259" r:id="rId12"/>
    <p:sldId id="285" r:id="rId13"/>
    <p:sldId id="286" r:id="rId14"/>
    <p:sldId id="331" r:id="rId15"/>
    <p:sldId id="332" r:id="rId16"/>
    <p:sldId id="290" r:id="rId17"/>
    <p:sldId id="265" r:id="rId18"/>
    <p:sldId id="266" r:id="rId19"/>
    <p:sldId id="333" r:id="rId20"/>
    <p:sldId id="334" r:id="rId21"/>
    <p:sldId id="335" r:id="rId22"/>
    <p:sldId id="268" r:id="rId23"/>
    <p:sldId id="270" r:id="rId24"/>
    <p:sldId id="271" r:id="rId25"/>
    <p:sldId id="324" r:id="rId26"/>
    <p:sldId id="281" r:id="rId27"/>
    <p:sldId id="292" r:id="rId28"/>
    <p:sldId id="269" r:id="rId29"/>
    <p:sldId id="293" r:id="rId30"/>
    <p:sldId id="262" r:id="rId31"/>
    <p:sldId id="287" r:id="rId32"/>
    <p:sldId id="336" r:id="rId33"/>
    <p:sldId id="288" r:id="rId34"/>
    <p:sldId id="279" r:id="rId35"/>
    <p:sldId id="273" r:id="rId36"/>
    <p:sldId id="274" r:id="rId37"/>
    <p:sldId id="325" r:id="rId38"/>
    <p:sldId id="276" r:id="rId39"/>
    <p:sldId id="294" r:id="rId40"/>
    <p:sldId id="278" r:id="rId41"/>
    <p:sldId id="263" r:id="rId42"/>
    <p:sldId id="289" r:id="rId43"/>
    <p:sldId id="337" r:id="rId44"/>
    <p:sldId id="267" r:id="rId45"/>
    <p:sldId id="280" r:id="rId46"/>
    <p:sldId id="296" r:id="rId47"/>
    <p:sldId id="297" r:id="rId48"/>
    <p:sldId id="261" r:id="rId49"/>
    <p:sldId id="298" r:id="rId50"/>
    <p:sldId id="299" r:id="rId51"/>
    <p:sldId id="300"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varScale="1">
        <p:scale>
          <a:sx n="121" d="100"/>
          <a:sy n="121" d="100"/>
        </p:scale>
        <p:origin x="16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2D33CE-E991-4226-BEA2-393DDB23B269}" type="datetimeFigureOut">
              <a:rPr lang="ru-RU" smtClean="0"/>
              <a:t>29.06.2026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75C70D-FF9C-4002-94E8-29302E7C5347}" type="slidenum">
              <a:rPr lang="ru-RU" smtClean="0"/>
              <a:t>‹#›</a:t>
            </a:fld>
            <a:endParaRPr lang="ru-RU"/>
          </a:p>
        </p:txBody>
      </p:sp>
    </p:spTree>
    <p:extLst>
      <p:ext uri="{BB962C8B-B14F-4D97-AF65-F5344CB8AC3E}">
        <p14:creationId xmlns:p14="http://schemas.microsoft.com/office/powerpoint/2010/main" val="2836305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175C70D-FF9C-4002-94E8-29302E7C5347}" type="slidenum">
              <a:rPr lang="ru-RU" smtClean="0"/>
              <a:t>34</a:t>
            </a:fld>
            <a:endParaRPr lang="ru-RU"/>
          </a:p>
        </p:txBody>
      </p:sp>
    </p:spTree>
    <p:extLst>
      <p:ext uri="{BB962C8B-B14F-4D97-AF65-F5344CB8AC3E}">
        <p14:creationId xmlns:p14="http://schemas.microsoft.com/office/powerpoint/2010/main" val="3133274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175C70D-FF9C-4002-94E8-29302E7C5347}" type="slidenum">
              <a:rPr lang="ru-RU" smtClean="0"/>
              <a:t>37</a:t>
            </a:fld>
            <a:endParaRPr lang="ru-RU"/>
          </a:p>
        </p:txBody>
      </p:sp>
    </p:spTree>
    <p:extLst>
      <p:ext uri="{BB962C8B-B14F-4D97-AF65-F5344CB8AC3E}">
        <p14:creationId xmlns:p14="http://schemas.microsoft.com/office/powerpoint/2010/main" val="2920843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175C70D-FF9C-4002-94E8-29302E7C5347}" type="slidenum">
              <a:rPr lang="ru-RU" smtClean="0"/>
              <a:t>45</a:t>
            </a:fld>
            <a:endParaRPr lang="ru-RU"/>
          </a:p>
        </p:txBody>
      </p:sp>
    </p:spTree>
    <p:extLst>
      <p:ext uri="{BB962C8B-B14F-4D97-AF65-F5344CB8AC3E}">
        <p14:creationId xmlns:p14="http://schemas.microsoft.com/office/powerpoint/2010/main" val="2612369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E9616732-FDD7-45A6-A8D0-03CAD0B147D3}" type="datetimeFigureOut">
              <a:rPr lang="ru-RU" smtClean="0"/>
              <a:t>29.06.2026</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85B5C0C-A640-4472-B69F-D401C776D1D2}"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14930566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9616732-FDD7-45A6-A8D0-03CAD0B147D3}" type="datetimeFigureOut">
              <a:rPr lang="ru-RU" smtClean="0"/>
              <a:t>29.06.2026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2549145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9616732-FDD7-45A6-A8D0-03CAD0B147D3}" type="datetimeFigureOut">
              <a:rPr lang="ru-RU" smtClean="0"/>
              <a:t>29.06.2026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264643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9616732-FDD7-45A6-A8D0-03CAD0B147D3}" type="datetimeFigureOut">
              <a:rPr lang="ru-RU" smtClean="0"/>
              <a:t>29.06.2026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3276609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E9616732-FDD7-45A6-A8D0-03CAD0B147D3}" type="datetimeFigureOut">
              <a:rPr lang="ru-RU" smtClean="0"/>
              <a:t>29.06.2026</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85B5C0C-A640-4472-B69F-D401C776D1D2}"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832704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9616732-FDD7-45A6-A8D0-03CAD0B147D3}" type="datetimeFigureOut">
              <a:rPr lang="ru-RU" smtClean="0"/>
              <a:t>29.06.2026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2721034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E9616732-FDD7-45A6-A8D0-03CAD0B147D3}" type="datetimeFigureOut">
              <a:rPr lang="ru-RU" smtClean="0"/>
              <a:t>29.06.2026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982574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9616732-FDD7-45A6-A8D0-03CAD0B147D3}" type="datetimeFigureOut">
              <a:rPr lang="ru-RU" smtClean="0"/>
              <a:t>29.06.2026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1533421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616732-FDD7-45A6-A8D0-03CAD0B147D3}" type="datetimeFigureOut">
              <a:rPr lang="ru-RU" smtClean="0"/>
              <a:t>29.06.2026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85B5C0C-A640-4472-B69F-D401C776D1D2}" type="slidenum">
              <a:rPr lang="ru-RU" smtClean="0"/>
              <a:t>‹#›</a:t>
            </a:fld>
            <a:endParaRPr lang="ru-RU"/>
          </a:p>
        </p:txBody>
      </p:sp>
    </p:spTree>
    <p:extLst>
      <p:ext uri="{BB962C8B-B14F-4D97-AF65-F5344CB8AC3E}">
        <p14:creationId xmlns:p14="http://schemas.microsoft.com/office/powerpoint/2010/main" val="199425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9616732-FDD7-45A6-A8D0-03CAD0B147D3}" type="datetimeFigureOut">
              <a:rPr lang="ru-RU" smtClean="0"/>
              <a:t>29.06.2026</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85B5C0C-A640-4472-B69F-D401C776D1D2}"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0505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9616732-FDD7-45A6-A8D0-03CAD0B147D3}" type="datetimeFigureOut">
              <a:rPr lang="ru-RU" smtClean="0"/>
              <a:t>29.06.2026</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85B5C0C-A640-4472-B69F-D401C776D1D2}"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73168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E9616732-FDD7-45A6-A8D0-03CAD0B147D3}" type="datetimeFigureOut">
              <a:rPr lang="ru-RU" smtClean="0"/>
              <a:t>29.06.2026</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85B5C0C-A640-4472-B69F-D401C776D1D2}"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038625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11A98F-4159-A36C-03A9-450574924B71}"/>
              </a:ext>
            </a:extLst>
          </p:cNvPr>
          <p:cNvSpPr>
            <a:spLocks noGrp="1"/>
          </p:cNvSpPr>
          <p:nvPr>
            <p:ph type="ctrTitle"/>
          </p:nvPr>
        </p:nvSpPr>
        <p:spPr>
          <a:xfrm>
            <a:off x="1438275" y="330200"/>
            <a:ext cx="9144000" cy="4548188"/>
          </a:xfrm>
        </p:spPr>
        <p:txBody>
          <a:bodyPr>
            <a:normAutofit/>
          </a:bodyPr>
          <a:lstStyle/>
          <a:p>
            <a:r>
              <a:rPr lang="ru-RU" sz="5000" dirty="0">
                <a:latin typeface="Bahnschrift Condensed" panose="020B0502040204020203" pitchFamily="34" charset="0"/>
              </a:rPr>
              <a:t>Учет, обработка, переформирование документов ГНК и работа с документами ГНК, не подлежащими передаче в нотариальный архив</a:t>
            </a:r>
          </a:p>
        </p:txBody>
      </p:sp>
    </p:spTree>
    <p:extLst>
      <p:ext uri="{BB962C8B-B14F-4D97-AF65-F5344CB8AC3E}">
        <p14:creationId xmlns:p14="http://schemas.microsoft.com/office/powerpoint/2010/main" val="3651879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26408" y="716818"/>
            <a:ext cx="10594258" cy="2031325"/>
          </a:xfrm>
          <a:prstGeom prst="rect">
            <a:avLst/>
          </a:prstGeom>
        </p:spPr>
        <p:txBody>
          <a:bodyPr wrap="square">
            <a:spAutoFit/>
          </a:bodyPr>
          <a:lstStyle/>
          <a:p>
            <a:pPr indent="354013" algn="just"/>
            <a:r>
              <a:rPr lang="ru-RU" dirty="0">
                <a:latin typeface="Times New Roman" panose="02020603050405020304" pitchFamily="18" charset="0"/>
                <a:cs typeface="Times New Roman" panose="02020603050405020304" pitchFamily="18" charset="0"/>
              </a:rPr>
              <a:t>Нотариальный архив организует хранение нотариальных документов путем реализации системы мероприятий, включающей рациональное размещение документов, контроль за их движением и физическим состоянием</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 соответствии с</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разделом  </a:t>
            </a:r>
            <a:r>
              <a:rPr lang="en-US" dirty="0">
                <a:latin typeface="Times New Roman" panose="02020603050405020304" pitchFamily="18" charset="0"/>
                <a:cs typeface="Times New Roman" panose="02020603050405020304" pitchFamily="18" charset="0"/>
              </a:rPr>
              <a:t>IV</a:t>
            </a:r>
            <a:r>
              <a:rPr lang="ru-RU" dirty="0">
                <a:latin typeface="Times New Roman" panose="02020603050405020304" pitchFamily="18" charset="0"/>
                <a:cs typeface="Times New Roman" panose="02020603050405020304" pitchFamily="18" charset="0"/>
              </a:rPr>
              <a:t> Правил организации хранения, комплектования, учета и использования нотариальных документов  (утв. Приказом Министерства юстиции Российской Федерации от 14.12.2022 г. № 395) и п.5.2-5.9 Примерного порядка создания, комплектования и функционирования нотариальных архивов нотариальных палат субъектов Российской Федерации (утв. решением Правления Федеральной нотариальной палаты  от 29.07.2024, протокол № 08/24).</a:t>
            </a:r>
          </a:p>
        </p:txBody>
      </p:sp>
    </p:spTree>
    <p:extLst>
      <p:ext uri="{BB962C8B-B14F-4D97-AF65-F5344CB8AC3E}">
        <p14:creationId xmlns:p14="http://schemas.microsoft.com/office/powerpoint/2010/main" val="688956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54D6C9-4130-4F71-4673-979EDA3852F0}"/>
              </a:ext>
            </a:extLst>
          </p:cNvPr>
          <p:cNvSpPr txBox="1"/>
          <p:nvPr/>
        </p:nvSpPr>
        <p:spPr>
          <a:xfrm>
            <a:off x="885824" y="286435"/>
            <a:ext cx="11077575" cy="5355312"/>
          </a:xfrm>
          <a:prstGeom prst="rect">
            <a:avLst/>
          </a:prstGeom>
          <a:noFill/>
        </p:spPr>
        <p:txBody>
          <a:bodyPr wrap="square">
            <a:spAutoFit/>
          </a:bodyPr>
          <a:lstStyle/>
          <a:p>
            <a:pPr algn="just"/>
            <a:r>
              <a:rPr lang="ru-RU" sz="1800" b="1" kern="0" dirty="0">
                <a:effectLst/>
                <a:latin typeface="Courier New" panose="02070309020205020404" pitchFamily="49" charset="0"/>
                <a:ea typeface="Times New Roman" panose="02020603050405020304" pitchFamily="18" charset="0"/>
                <a:cs typeface="Courier New" panose="02070309020205020404" pitchFamily="49" charset="0"/>
              </a:rPr>
              <a:t>Учёт номенклатурных дел, переданных в нотариальный архив</a:t>
            </a:r>
          </a:p>
          <a:p>
            <a:pPr indent="361950" algn="just"/>
            <a:endParaRPr lang="ru-RU" dirty="0">
              <a:latin typeface="Times New Roman" panose="02020603050405020304" pitchFamily="18" charset="0"/>
              <a:cs typeface="Times New Roman" panose="02020603050405020304" pitchFamily="18" charset="0"/>
            </a:endParaRPr>
          </a:p>
          <a:p>
            <a:pPr indent="361950" algn="just"/>
            <a:r>
              <a:rPr lang="ru-RU" dirty="0">
                <a:latin typeface="Times New Roman" panose="02020603050405020304" pitchFamily="18" charset="0"/>
                <a:cs typeface="Times New Roman" panose="02020603050405020304" pitchFamily="18" charset="0"/>
              </a:rPr>
              <a:t>Сведения о приёме номенклатурных дел в нотариальный архив вносятся в картотеку нотариального архива.</a:t>
            </a:r>
          </a:p>
          <a:p>
            <a:pPr indent="361950" algn="just"/>
            <a:r>
              <a:rPr lang="ru-RU" dirty="0">
                <a:latin typeface="Times New Roman" panose="02020603050405020304" pitchFamily="18" charset="0"/>
                <a:cs typeface="Times New Roman" panose="02020603050405020304" pitchFamily="18" charset="0"/>
              </a:rPr>
              <a:t>Картотека нотариального архива ведется в электронной форме (в соответствии с  требований п. 7 Правил организации хранения, комплектования, учета и использования нотариальных документов, утв. Приказом Министерства юстиции Российской Федерации от 14.12.2022 г. № 395) на основании:</a:t>
            </a:r>
          </a:p>
          <a:p>
            <a:pPr indent="361950" algn="just"/>
            <a:r>
              <a:rPr lang="ru-RU" dirty="0">
                <a:latin typeface="Times New Roman" panose="02020603050405020304" pitchFamily="18" charset="0"/>
                <a:cs typeface="Times New Roman" panose="02020603050405020304" pitchFamily="18" charset="0"/>
              </a:rPr>
              <a:t>—	сведений акта приема-передачи дел, сформированного в ЕИС;</a:t>
            </a:r>
          </a:p>
          <a:p>
            <a:pPr indent="361950" algn="just"/>
            <a:r>
              <a:rPr lang="ru-RU" dirty="0">
                <a:latin typeface="Times New Roman" panose="02020603050405020304" pitchFamily="18" charset="0"/>
                <a:cs typeface="Times New Roman" panose="02020603050405020304" pitchFamily="18" charset="0"/>
              </a:rPr>
              <a:t>—	сведений акта приема-передачи дел, сформированного на бумажном носителе и подписанного нотариусом, занимающимся частной практикой, на временном хранении у которого находились номенклатурные дела государственной нотариальной конторы, и работником нотариального архива;</a:t>
            </a:r>
          </a:p>
          <a:p>
            <a:pPr indent="361950" algn="just"/>
            <a:r>
              <a:rPr lang="ru-RU" dirty="0">
                <a:latin typeface="Times New Roman" panose="02020603050405020304" pitchFamily="18" charset="0"/>
                <a:cs typeface="Times New Roman" panose="02020603050405020304" pitchFamily="18" charset="0"/>
              </a:rPr>
              <a:t>—	сведений акта приема-передачи дел, сформированного на бумажном носителе и подписанного членами комиссии и работником нотариального архива;</a:t>
            </a:r>
          </a:p>
          <a:p>
            <a:pPr indent="361950" algn="just"/>
            <a:r>
              <a:rPr lang="ru-RU" dirty="0">
                <a:latin typeface="Times New Roman" panose="02020603050405020304" pitchFamily="18" charset="0"/>
                <a:cs typeface="Times New Roman" panose="02020603050405020304" pitchFamily="18" charset="0"/>
              </a:rPr>
              <a:t>—	сведений решения о создании нотариального архива или локального акта </a:t>
            </a:r>
            <a:r>
              <a:rPr lang="ru-RU" kern="0" dirty="0">
                <a:latin typeface="Times New Roman" panose="02020603050405020304" pitchFamily="18" charset="0"/>
                <a:ea typeface="Times New Roman" panose="02020603050405020304" pitchFamily="18" charset="0"/>
                <a:cs typeface="Times New Roman" panose="02020603050405020304" pitchFamily="18" charset="0"/>
              </a:rPr>
              <a:t>нотариальной палаты о принятии на хранение номенклатурных дел с указанием количества единиц хранения и наименования государственной нотариальной конторы, номенклатурные дела которых фактически находятся на хранении в нотариальной палате, и были составлены на основании сведений из ранее составленных актов приема-передачи дел.</a:t>
            </a:r>
            <a:endParaRPr lang="ru-RU" dirty="0"/>
          </a:p>
          <a:p>
            <a:endParaRPr lang="ru-RU" dirty="0"/>
          </a:p>
        </p:txBody>
      </p:sp>
    </p:spTree>
    <p:extLst>
      <p:ext uri="{BB962C8B-B14F-4D97-AF65-F5344CB8AC3E}">
        <p14:creationId xmlns:p14="http://schemas.microsoft.com/office/powerpoint/2010/main" val="3145997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786ABB-C873-FD21-F78E-B7322A8B2815}"/>
              </a:ext>
            </a:extLst>
          </p:cNvPr>
          <p:cNvSpPr txBox="1"/>
          <p:nvPr/>
        </p:nvSpPr>
        <p:spPr>
          <a:xfrm>
            <a:off x="895349" y="87802"/>
            <a:ext cx="11134464" cy="6591548"/>
          </a:xfrm>
          <a:prstGeom prst="rect">
            <a:avLst/>
          </a:prstGeom>
          <a:noFill/>
        </p:spPr>
        <p:txBody>
          <a:bodyPr wrap="square">
            <a:spAutoFit/>
          </a:bodyPr>
          <a:lstStyle/>
          <a:p>
            <a:pPr indent="443230" algn="just">
              <a:spcBef>
                <a:spcPts val="575"/>
              </a:spcBef>
            </a:pPr>
            <a:r>
              <a:rPr lang="ru-RU" sz="1700" dirty="0">
                <a:latin typeface="Times New Roman" panose="02020603050405020304" pitchFamily="18" charset="0"/>
                <a:cs typeface="Times New Roman" panose="02020603050405020304" pitchFamily="18" charset="0"/>
              </a:rPr>
              <a:t>Архивному фонду присваивается название, которое соответствует:</a:t>
            </a:r>
          </a:p>
          <a:p>
            <a:pPr marL="990600" indent="-276225" algn="just">
              <a:buFont typeface="Wingdings" panose="05000000000000000000" pitchFamily="2" charset="2"/>
              <a:buChar char="Ø"/>
            </a:pPr>
            <a:r>
              <a:rPr lang="ru-RU" sz="1700" dirty="0">
                <a:latin typeface="Times New Roman" panose="02020603050405020304" pitchFamily="18" charset="0"/>
                <a:cs typeface="Times New Roman" panose="02020603050405020304" pitchFamily="18" charset="0"/>
              </a:rPr>
              <a:t>наименованию и номеру государственной нотариальной конторы, </a:t>
            </a:r>
          </a:p>
          <a:p>
            <a:pPr marL="990600" indent="-276225" algn="just">
              <a:buFont typeface="Wingdings" panose="05000000000000000000" pitchFamily="2" charset="2"/>
              <a:buChar char="Ø"/>
            </a:pPr>
            <a:r>
              <a:rPr lang="ru-RU" sz="1700" dirty="0">
                <a:latin typeface="Times New Roman" panose="02020603050405020304" pitchFamily="18" charset="0"/>
                <a:cs typeface="Times New Roman" panose="02020603050405020304" pitchFamily="18" charset="0"/>
              </a:rPr>
              <a:t>учетному номеру нотариального архива (номеру фонда). </a:t>
            </a:r>
          </a:p>
          <a:p>
            <a:pPr indent="448310" algn="just">
              <a:spcBef>
                <a:spcPts val="600"/>
              </a:spcBef>
            </a:pPr>
            <a:r>
              <a:rPr lang="ru-RU" sz="1700" dirty="0">
                <a:latin typeface="Times New Roman" panose="02020603050405020304" pitchFamily="18" charset="0"/>
                <a:cs typeface="Times New Roman" panose="02020603050405020304" pitchFamily="18" charset="0"/>
              </a:rPr>
              <a:t>Каждый архивный фонд включается в список фондов, ведущийся в электронном виде и на бумажном носителе только один раз при первом поступлении (учете) архивных документов указанного фонда. </a:t>
            </a:r>
          </a:p>
          <a:p>
            <a:pPr indent="448310" algn="just">
              <a:spcBef>
                <a:spcPts val="290"/>
              </a:spcBef>
            </a:pPr>
            <a:r>
              <a:rPr lang="ru-RU" sz="1700" dirty="0">
                <a:latin typeface="Times New Roman" panose="02020603050405020304" pitchFamily="18" charset="0"/>
                <a:cs typeface="Times New Roman" panose="02020603050405020304" pitchFamily="18" charset="0"/>
              </a:rPr>
              <a:t>Каждому фонду присваивается учетный номер, который сохраняется за ним во всех учетных документах. </a:t>
            </a:r>
          </a:p>
          <a:p>
            <a:pPr indent="448310" algn="just">
              <a:spcBef>
                <a:spcPts val="290"/>
              </a:spcBef>
            </a:pPr>
            <a:r>
              <a:rPr lang="ru-RU" sz="1700" dirty="0">
                <a:latin typeface="Times New Roman" panose="02020603050405020304" pitchFamily="18" charset="0"/>
                <a:cs typeface="Times New Roman" panose="02020603050405020304" pitchFamily="18" charset="0"/>
              </a:rPr>
              <a:t>Номера фондам присваиваются в валовом порядке исходя из очередности поступления дел каждого фонда.</a:t>
            </a:r>
          </a:p>
          <a:p>
            <a:pPr indent="415925" algn="just">
              <a:spcBef>
                <a:spcPts val="505"/>
              </a:spcBef>
            </a:pPr>
            <a:r>
              <a:rPr lang="ru-RU" sz="1700" dirty="0">
                <a:latin typeface="Times New Roman" panose="02020603050405020304" pitchFamily="18" charset="0"/>
                <a:cs typeface="Times New Roman" panose="02020603050405020304" pitchFamily="18" charset="0"/>
              </a:rPr>
              <a:t>Список фонда включает:</a:t>
            </a:r>
          </a:p>
          <a:p>
            <a:pPr marL="990600" indent="-361950" algn="just">
              <a:spcBef>
                <a:spcPts val="505"/>
              </a:spcBef>
              <a:buFont typeface="Wingdings" panose="05000000000000000000" pitchFamily="2" charset="2"/>
              <a:buChar char="Ø"/>
              <a:tabLst>
                <a:tab pos="542925" algn="l"/>
              </a:tabLst>
            </a:pPr>
            <a:r>
              <a:rPr lang="ru-RU" sz="1700" dirty="0">
                <a:latin typeface="Times New Roman" panose="02020603050405020304" pitchFamily="18" charset="0"/>
                <a:cs typeface="Times New Roman" panose="02020603050405020304" pitchFamily="18" charset="0"/>
              </a:rPr>
              <a:t>учетный номер нотариального архива</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(номер фонда), </a:t>
            </a:r>
          </a:p>
          <a:p>
            <a:pPr marL="990600" indent="-361950" algn="just">
              <a:spcBef>
                <a:spcPts val="505"/>
              </a:spcBef>
              <a:buFont typeface="Wingdings" panose="05000000000000000000" pitchFamily="2" charset="2"/>
              <a:buChar char="Ø"/>
              <a:tabLst>
                <a:tab pos="542925" algn="l"/>
              </a:tabLst>
            </a:pPr>
            <a:r>
              <a:rPr lang="ru-RU" sz="1700" dirty="0">
                <a:latin typeface="Times New Roman" panose="02020603050405020304" pitchFamily="18" charset="0"/>
                <a:cs typeface="Times New Roman" panose="02020603050405020304" pitchFamily="18" charset="0"/>
              </a:rPr>
              <a:t>название архивного фонда, </a:t>
            </a:r>
          </a:p>
          <a:p>
            <a:pPr marL="990600" indent="-361950" algn="just">
              <a:spcBef>
                <a:spcPts val="505"/>
              </a:spcBef>
              <a:buFont typeface="Wingdings" panose="05000000000000000000" pitchFamily="2" charset="2"/>
              <a:buChar char="Ø"/>
              <a:tabLst>
                <a:tab pos="542925" algn="l"/>
              </a:tabLst>
            </a:pPr>
            <a:r>
              <a:rPr lang="ru-RU" sz="1700" dirty="0">
                <a:latin typeface="Times New Roman" panose="02020603050405020304" pitchFamily="18" charset="0"/>
                <a:cs typeface="Times New Roman" panose="02020603050405020304" pitchFamily="18" charset="0"/>
              </a:rPr>
              <a:t>даты начала</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и окончания нотариальной деятельности в соответствующем</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нотариальном округе, </a:t>
            </a:r>
          </a:p>
          <a:p>
            <a:pPr marL="990600" indent="-361950" algn="just">
              <a:spcBef>
                <a:spcPts val="505"/>
              </a:spcBef>
              <a:buFont typeface="Wingdings" panose="05000000000000000000" pitchFamily="2" charset="2"/>
              <a:buChar char="Ø"/>
              <a:tabLst>
                <a:tab pos="542925" algn="l"/>
              </a:tabLst>
            </a:pPr>
            <a:r>
              <a:rPr lang="ru-RU" sz="1700" dirty="0">
                <a:latin typeface="Times New Roman" panose="02020603050405020304" pitchFamily="18" charset="0"/>
                <a:cs typeface="Times New Roman" panose="02020603050405020304" pitchFamily="18" charset="0"/>
              </a:rPr>
              <a:t>дату первого</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поступления документов фонда в</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нотариальный архив, </a:t>
            </a:r>
          </a:p>
          <a:p>
            <a:pPr marL="990600" indent="-361950" algn="just">
              <a:spcBef>
                <a:spcPts val="505"/>
              </a:spcBef>
              <a:buFont typeface="Wingdings" panose="05000000000000000000" pitchFamily="2" charset="2"/>
              <a:buChar char="Ø"/>
              <a:tabLst>
                <a:tab pos="542925" algn="l"/>
              </a:tabLst>
            </a:pPr>
            <a:r>
              <a:rPr lang="ru-RU" sz="1700" dirty="0">
                <a:latin typeface="Times New Roman" panose="02020603050405020304" pitchFamily="18" charset="0"/>
                <a:cs typeface="Times New Roman" panose="02020603050405020304" pitchFamily="18" charset="0"/>
              </a:rPr>
              <a:t>сведения о выбытии фонда с указанием места</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выбытия и реквизитов документа, на основании которого было</a:t>
            </a: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осуществлено выбытие фонда. </a:t>
            </a:r>
          </a:p>
          <a:p>
            <a:pPr indent="444500" algn="just">
              <a:spcBef>
                <a:spcPts val="505"/>
              </a:spcBef>
              <a:tabLst>
                <a:tab pos="542925" algn="l"/>
              </a:tabLst>
            </a:pPr>
            <a:r>
              <a:rPr lang="ru-RU" sz="1700" dirty="0">
                <a:latin typeface="Times New Roman" panose="02020603050405020304" pitchFamily="18" charset="0"/>
                <a:cs typeface="Times New Roman" panose="02020603050405020304" pitchFamily="18" charset="0"/>
              </a:rPr>
              <a:t>Ежегодно к списку фондов составляется итоговая запись о количестве архивных фондов, поступивших и выбывших в течение года, и общем количестве архивных фондов, находящихся на хранении в архиве по состоянию на 1 января, следующего за отчетным годом</a:t>
            </a:r>
          </a:p>
          <a:p>
            <a:pPr indent="415925" algn="just">
              <a:spcBef>
                <a:spcPts val="505"/>
              </a:spcBef>
            </a:pPr>
            <a:r>
              <a:rPr lang="ru-RU" sz="1500" dirty="0">
                <a:latin typeface="Times New Roman" panose="02020603050405020304" pitchFamily="18" charset="0"/>
                <a:cs typeface="Times New Roman" panose="02020603050405020304" pitchFamily="18" charset="0"/>
              </a:rPr>
              <a:t> *Если изменялись наименование государственной</a:t>
            </a:r>
            <a:r>
              <a:rPr lang="en-US" sz="1500" dirty="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нотариальной конторы, то в списке фондов указывается последнее наименование</a:t>
            </a:r>
            <a:r>
              <a:rPr lang="en-US" sz="1500" dirty="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в рамках периода, за который приняты документы. Все предыдущие</a:t>
            </a:r>
            <a:r>
              <a:rPr lang="en-US" sz="1500" dirty="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изменения в наименовании указываются в</a:t>
            </a:r>
            <a:r>
              <a:rPr lang="en-US" sz="1500" dirty="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примечании (рекомендуемый образец списка фондов приложение № 25 к Приказу Росархива от 31.07.2023 N 77 "Об утверждении Правил организации хранения, комплектования, учета и использования документов Архивного фонда Российской Федерации и других архивных документов в государственных органах, органах местного самоуправления и организациях« (Зарегистрировано в Минюсте России 06.09.2023 N 75119) см. ниже)</a:t>
            </a:r>
          </a:p>
        </p:txBody>
      </p:sp>
    </p:spTree>
    <p:extLst>
      <p:ext uri="{BB962C8B-B14F-4D97-AF65-F5344CB8AC3E}">
        <p14:creationId xmlns:p14="http://schemas.microsoft.com/office/powerpoint/2010/main" val="1380745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чек, снимок экрана, число&#10;&#10;Автоматически созданное описание">
            <a:extLst>
              <a:ext uri="{FF2B5EF4-FFF2-40B4-BE49-F238E27FC236}">
                <a16:creationId xmlns:a16="http://schemas.microsoft.com/office/drawing/2014/main" id="{4295F7DB-64D2-0133-A9D3-814F0C24EB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4450" y="57150"/>
            <a:ext cx="9563100" cy="6743700"/>
          </a:xfrm>
          <a:prstGeom prst="rect">
            <a:avLst/>
          </a:prstGeom>
        </p:spPr>
      </p:pic>
    </p:spTree>
    <p:extLst>
      <p:ext uri="{BB962C8B-B14F-4D97-AF65-F5344CB8AC3E}">
        <p14:creationId xmlns:p14="http://schemas.microsoft.com/office/powerpoint/2010/main" val="3718485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41"/>
          <a:stretch/>
        </p:blipFill>
        <p:spPr bwMode="auto">
          <a:xfrm>
            <a:off x="1179320" y="476184"/>
            <a:ext cx="9003582" cy="625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166539" y="106852"/>
            <a:ext cx="4025461" cy="369332"/>
          </a:xfrm>
          <a:prstGeom prst="rect">
            <a:avLst/>
          </a:prstGeom>
        </p:spPr>
        <p:txBody>
          <a:bodyPr wrap="none">
            <a:spAutoFit/>
          </a:bodyPr>
          <a:lstStyle/>
          <a:p>
            <a:r>
              <a:rPr lang="ru-RU" dirty="0">
                <a:latin typeface="Times New Roman" panose="02020603050405020304" pitchFamily="18" charset="0"/>
                <a:cs typeface="Times New Roman" panose="02020603050405020304" pitchFamily="18" charset="0"/>
              </a:rPr>
              <a:t>Примерный образец «Список фондов» </a:t>
            </a:r>
            <a:endParaRPr lang="ru-RU" dirty="0"/>
          </a:p>
        </p:txBody>
      </p:sp>
    </p:spTree>
    <p:extLst>
      <p:ext uri="{BB962C8B-B14F-4D97-AF65-F5344CB8AC3E}">
        <p14:creationId xmlns:p14="http://schemas.microsoft.com/office/powerpoint/2010/main" val="1879620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98896" y="86281"/>
            <a:ext cx="3996992" cy="369332"/>
          </a:xfrm>
          <a:prstGeom prst="rect">
            <a:avLst/>
          </a:prstGeom>
        </p:spPr>
        <p:txBody>
          <a:bodyPr wrap="none">
            <a:spAutoFit/>
          </a:bodyPr>
          <a:lstStyle/>
          <a:p>
            <a:r>
              <a:rPr lang="ru-RU" dirty="0">
                <a:latin typeface="Times New Roman" panose="02020603050405020304" pitchFamily="18" charset="0"/>
                <a:cs typeface="Times New Roman" panose="02020603050405020304" pitchFamily="18" charset="0"/>
              </a:rPr>
              <a:t>Пример заполнения «Список фондов» </a:t>
            </a:r>
            <a:endParaRPr lang="ru-RU" dirty="0"/>
          </a:p>
        </p:txBody>
      </p:sp>
      <p:pic>
        <p:nvPicPr>
          <p:cNvPr id="4" name="Рисунок 3">
            <a:extLst>
              <a:ext uri="{FF2B5EF4-FFF2-40B4-BE49-F238E27FC236}">
                <a16:creationId xmlns:a16="http://schemas.microsoft.com/office/drawing/2014/main" id="{89B9DD2E-A9D3-6C4A-074E-DD9F1F54D4BC}"/>
              </a:ext>
            </a:extLst>
          </p:cNvPr>
          <p:cNvPicPr>
            <a:picLocks noChangeAspect="1"/>
          </p:cNvPicPr>
          <p:nvPr/>
        </p:nvPicPr>
        <p:blipFill>
          <a:blip r:embed="rId2"/>
          <a:srcRect l="20625" t="11175" r="21509" b="17012"/>
          <a:stretch>
            <a:fillRect/>
          </a:stretch>
        </p:blipFill>
        <p:spPr>
          <a:xfrm>
            <a:off x="1502099" y="514116"/>
            <a:ext cx="8726214" cy="6091577"/>
          </a:xfrm>
          <a:prstGeom prst="rect">
            <a:avLst/>
          </a:prstGeom>
        </p:spPr>
      </p:pic>
    </p:spTree>
    <p:extLst>
      <p:ext uri="{BB962C8B-B14F-4D97-AF65-F5344CB8AC3E}">
        <p14:creationId xmlns:p14="http://schemas.microsoft.com/office/powerpoint/2010/main" val="3421042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96D1FB-2177-DF1B-C976-05EB4B5F9FF2}"/>
              </a:ext>
            </a:extLst>
          </p:cNvPr>
          <p:cNvSpPr txBox="1"/>
          <p:nvPr/>
        </p:nvSpPr>
        <p:spPr>
          <a:xfrm>
            <a:off x="857249" y="250389"/>
            <a:ext cx="11058525" cy="6127318"/>
          </a:xfrm>
          <a:prstGeom prst="rect">
            <a:avLst/>
          </a:prstGeom>
          <a:noFill/>
        </p:spPr>
        <p:txBody>
          <a:bodyPr wrap="square">
            <a:spAutoFit/>
          </a:bodyPr>
          <a:lstStyle/>
          <a:p>
            <a:pPr indent="361950" algn="just"/>
            <a:r>
              <a:rPr lang="ru-RU" dirty="0">
                <a:latin typeface="Times New Roman" panose="02020603050405020304" pitchFamily="18" charset="0"/>
                <a:cs typeface="Times New Roman" panose="02020603050405020304" pitchFamily="18" charset="0"/>
              </a:rPr>
              <a:t>В картотеку нотариального архива, содержащую сведения о составе единиц хранения, их систематизации и учёте, подлежат включению все номенклатурные дела.</a:t>
            </a:r>
          </a:p>
          <a:p>
            <a:pPr indent="361950" algn="just"/>
            <a:r>
              <a:rPr lang="ru-RU" dirty="0">
                <a:latin typeface="Times New Roman" panose="02020603050405020304" pitchFamily="18" charset="0"/>
                <a:cs typeface="Times New Roman" panose="02020603050405020304" pitchFamily="18" charset="0"/>
              </a:rPr>
              <a:t>Картотека нотариального архива состоит в том числе из:</a:t>
            </a:r>
          </a:p>
          <a:p>
            <a:pPr indent="361950" algn="just"/>
            <a:r>
              <a:rPr lang="ru-RU" dirty="0">
                <a:latin typeface="Times New Roman" panose="02020603050405020304" pitchFamily="18" charset="0"/>
                <a:cs typeface="Times New Roman" panose="02020603050405020304" pitchFamily="18" charset="0"/>
              </a:rPr>
              <a:t> - описей дел постоянного срока хранения,</a:t>
            </a:r>
          </a:p>
          <a:p>
            <a:pPr indent="361950" algn="just"/>
            <a:r>
              <a:rPr lang="ru-RU" dirty="0">
                <a:latin typeface="Times New Roman" panose="02020603050405020304" pitchFamily="18" charset="0"/>
                <a:cs typeface="Times New Roman" panose="02020603050405020304" pitchFamily="18" charset="0"/>
              </a:rPr>
              <a:t> - описей дел временного (свыше 10 лет) срока хранения, </a:t>
            </a:r>
          </a:p>
          <a:p>
            <a:pPr indent="361950" algn="just"/>
            <a:r>
              <a:rPr lang="ru-RU" dirty="0">
                <a:latin typeface="Times New Roman" panose="02020603050405020304" pitchFamily="18" charset="0"/>
                <a:cs typeface="Times New Roman" panose="02020603050405020304" pitchFamily="18" charset="0"/>
              </a:rPr>
              <a:t> - описей наследственных дел, </a:t>
            </a:r>
          </a:p>
          <a:p>
            <a:pPr indent="361950" algn="just"/>
            <a:r>
              <a:rPr lang="ru-RU" dirty="0">
                <a:latin typeface="Times New Roman" panose="02020603050405020304" pitchFamily="18" charset="0"/>
                <a:cs typeface="Times New Roman" panose="02020603050405020304" pitchFamily="18" charset="0"/>
              </a:rPr>
              <a:t>составляемых в электронной форме на каждый архивный фонд.</a:t>
            </a:r>
          </a:p>
          <a:p>
            <a:pPr indent="447675" algn="just">
              <a:spcBef>
                <a:spcPts val="575"/>
              </a:spcBef>
              <a:tabLst>
                <a:tab pos="575945" algn="l"/>
              </a:tabLst>
            </a:pPr>
            <a:r>
              <a:rPr lang="ru-RU" dirty="0">
                <a:latin typeface="Times New Roman" panose="02020603050405020304" pitchFamily="18" charset="0"/>
                <a:cs typeface="Times New Roman" panose="02020603050405020304" pitchFamily="18" charset="0"/>
              </a:rPr>
              <a:t>Описи дел постоянного и временного (свыше 10 лет) срока хранения, описи наследственных дел на номенклатурные дела государственных нотариальных контор, находившихся  на  ответственном хранении  у  нотариуса, занимающегося частной практикой, и сданные в нотариальный архив, составляются после переформирования дел в порядке, установленном разделом 4 </a:t>
            </a:r>
            <a:r>
              <a:rPr lang="ru-RU" sz="1800" kern="0" dirty="0">
                <a:effectLst/>
                <a:latin typeface="Times New Roman" panose="02020603050405020304" pitchFamily="18" charset="0"/>
                <a:ea typeface="Times New Roman" panose="02020603050405020304" pitchFamily="18" charset="0"/>
                <a:cs typeface="Times New Roman" panose="02020603050405020304" pitchFamily="18" charset="0"/>
              </a:rPr>
              <a:t>Примерного порядка создания, комплектования и функционирования нотариальных архивов нотариальных палат субъектов Российской Федерации, утвержденный решением Правления Федеральной нотариальной палаты (протокол № 08/24 от 29.07.2024).</a:t>
            </a:r>
            <a:endParaRPr lang="ru-RU" dirty="0">
              <a:latin typeface="Times New Roman" panose="02020603050405020304" pitchFamily="18" charset="0"/>
              <a:cs typeface="Times New Roman" panose="02020603050405020304" pitchFamily="18" charset="0"/>
            </a:endParaRPr>
          </a:p>
          <a:p>
            <a:pPr indent="447675" algn="just">
              <a:spcBef>
                <a:spcPts val="575"/>
              </a:spcBef>
              <a:tabLst>
                <a:tab pos="575945" algn="l"/>
              </a:tabLst>
            </a:pPr>
            <a:r>
              <a:rPr lang="ru-RU" dirty="0">
                <a:latin typeface="Times New Roman" panose="02020603050405020304" pitchFamily="18" charset="0"/>
                <a:cs typeface="Times New Roman" panose="02020603050405020304" pitchFamily="18" charset="0"/>
              </a:rPr>
              <a:t>Архивные учетные документы, в том числе по одному экземпляру описи дел постоянного и временного  (свыше 10 лет) срока хранения, по решению нотариальной палаты размещаются на бумажном носителе в архивохранилище обособленно от единиц хранения или в рабочей комнате руководителя нотариального архива (иного ответственного работника нотариального архива).</a:t>
            </a:r>
          </a:p>
          <a:p>
            <a:pPr indent="447675" algn="just">
              <a:spcBef>
                <a:spcPts val="505"/>
              </a:spcBef>
            </a:pPr>
            <a:r>
              <a:rPr lang="ru-RU" dirty="0">
                <a:latin typeface="Times New Roman" panose="02020603050405020304" pitchFamily="18" charset="0"/>
                <a:cs typeface="Times New Roman" panose="02020603050405020304" pitchFamily="18" charset="0"/>
              </a:rPr>
              <a:t>Архивные учетные документы предназначаются для служебного пользования и не выдаются посторонним лицам.</a:t>
            </a:r>
          </a:p>
          <a:p>
            <a:pPr indent="361950" algn="just"/>
            <a:endParaRPr lang="ru-RU" dirty="0">
              <a:latin typeface="Times New Roman" panose="02020603050405020304" pitchFamily="18" charset="0"/>
              <a:cs typeface="Times New Roman" panose="02020603050405020304" pitchFamily="18" charset="0"/>
            </a:endParaRPr>
          </a:p>
          <a:p>
            <a:pPr indent="361950"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7424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669053-9CE5-1562-79B1-F700EF85355A}"/>
              </a:ext>
            </a:extLst>
          </p:cNvPr>
          <p:cNvSpPr txBox="1"/>
          <p:nvPr/>
        </p:nvSpPr>
        <p:spPr>
          <a:xfrm>
            <a:off x="885824" y="318655"/>
            <a:ext cx="11153775" cy="5858014"/>
          </a:xfrm>
          <a:prstGeom prst="rect">
            <a:avLst/>
          </a:prstGeom>
          <a:noFill/>
        </p:spPr>
        <p:txBody>
          <a:bodyPr wrap="square">
            <a:spAutoFit/>
          </a:bodyPr>
          <a:lstStyle/>
          <a:p>
            <a:pPr indent="361950" algn="just">
              <a:spcBef>
                <a:spcPts val="540"/>
              </a:spcBef>
            </a:pPr>
            <a:r>
              <a:rPr lang="ru-RU" sz="1500" dirty="0">
                <a:latin typeface="Times New Roman" panose="02020603050405020304" pitchFamily="18" charset="0"/>
                <a:cs typeface="Times New Roman" panose="02020603050405020304" pitchFamily="18" charset="0"/>
              </a:rPr>
              <a:t>Учетная карточка архивного хранения номенклатурных дел ведется по учетным номерам нотариального архива (номерам фондов) на бумажном носителе и включает следующие сведения:</a:t>
            </a:r>
          </a:p>
          <a:p>
            <a:pPr marL="714375" lvl="0" indent="-352425" algn="just">
              <a:spcBef>
                <a:spcPts val="755"/>
              </a:spcBef>
              <a:spcAft>
                <a:spcPts val="0"/>
              </a:spcAft>
              <a:buFont typeface="Arial" panose="020B0604020202020204" pitchFamily="34" charset="0"/>
              <a:buChar char="*"/>
              <a:tabLst>
                <a:tab pos="466090" algn="l"/>
                <a:tab pos="1202690" algn="l"/>
                <a:tab pos="3086100" algn="l"/>
              </a:tabLst>
            </a:pPr>
            <a:r>
              <a:rPr lang="ru-RU" sz="1500" dirty="0">
                <a:latin typeface="Times New Roman" panose="02020603050405020304" pitchFamily="18" charset="0"/>
                <a:cs typeface="Times New Roman" panose="02020603050405020304" pitchFamily="18" charset="0"/>
              </a:rPr>
              <a:t>наименование и номер (при наличии) государственной нотариальной конторы (в случае ее упразднения) или фамилию, имя, отчество (при наличии) государственного нотариуса, чьи полномочия были прекращены (в случае хранения документов государственной нотариальной конторы иным нотариусом и передачи им нотариальных документов в нотариальный архив);</a:t>
            </a:r>
          </a:p>
          <a:p>
            <a:pPr marL="714375" lvl="0" indent="-352425" algn="l">
              <a:spcBef>
                <a:spcPts val="1010"/>
              </a:spcBef>
              <a:spcAft>
                <a:spcPts val="0"/>
              </a:spcAft>
              <a:buFont typeface="Arial" panose="020B0604020202020204" pitchFamily="34" charset="0"/>
              <a:buChar char="*"/>
              <a:tabLst>
                <a:tab pos="466090" algn="l"/>
              </a:tabLst>
            </a:pPr>
            <a:r>
              <a:rPr lang="ru-RU" sz="1500" dirty="0">
                <a:latin typeface="Times New Roman" panose="02020603050405020304" pitchFamily="18" charset="0"/>
                <a:cs typeface="Times New Roman" panose="02020603050405020304" pitchFamily="18" charset="0"/>
              </a:rPr>
              <a:t>год,  за который приняты номенклатурные дела;</a:t>
            </a:r>
          </a:p>
          <a:p>
            <a:pPr marL="714375" lvl="0" indent="-352425" algn="just">
              <a:spcBef>
                <a:spcPts val="865"/>
              </a:spcBef>
              <a:spcAft>
                <a:spcPts val="0"/>
              </a:spcAft>
              <a:buFont typeface="Arial" panose="020B0604020202020204" pitchFamily="34" charset="0"/>
              <a:buChar char="*"/>
              <a:tabLst>
                <a:tab pos="466090" algn="l"/>
              </a:tabLst>
            </a:pPr>
            <a:r>
              <a:rPr lang="ru-RU" sz="1500" dirty="0">
                <a:latin typeface="Times New Roman" panose="02020603050405020304" pitchFamily="18" charset="0"/>
                <a:cs typeface="Times New Roman" panose="02020603050405020304" pitchFamily="18" charset="0"/>
              </a:rPr>
              <a:t>индексы дел, переданных на хранение, предусмотренные номенклатурой дел нотариуса в соответствии с п. 46 ПНД;</a:t>
            </a:r>
          </a:p>
          <a:p>
            <a:pPr marL="714375" lvl="0" indent="-352425" algn="l">
              <a:spcBef>
                <a:spcPts val="970"/>
              </a:spcBef>
              <a:spcAft>
                <a:spcPts val="0"/>
              </a:spcAft>
              <a:buFont typeface="Arial" panose="020B0604020202020204" pitchFamily="34" charset="0"/>
              <a:buChar char="*"/>
              <a:tabLst>
                <a:tab pos="466090" algn="l"/>
              </a:tabLst>
            </a:pPr>
            <a:r>
              <a:rPr lang="ru-RU" sz="1500" dirty="0">
                <a:latin typeface="Times New Roman" panose="02020603050405020304" pitchFamily="18" charset="0"/>
                <a:cs typeface="Times New Roman" panose="02020603050405020304" pitchFamily="18" charset="0"/>
              </a:rPr>
              <a:t>количество томов  (единиц хранения);</a:t>
            </a:r>
          </a:p>
          <a:p>
            <a:pPr marL="714375" lvl="0" indent="-352425" algn="just">
              <a:spcBef>
                <a:spcPts val="290"/>
              </a:spcBef>
              <a:spcAft>
                <a:spcPts val="0"/>
              </a:spcAft>
              <a:buFont typeface="Arial" panose="020B0604020202020204" pitchFamily="34" charset="0"/>
              <a:buChar char="*"/>
              <a:tabLst>
                <a:tab pos="466090" algn="l"/>
              </a:tabLst>
            </a:pPr>
            <a:r>
              <a:rPr lang="ru-RU" sz="1500" dirty="0">
                <a:latin typeface="Times New Roman" panose="02020603050405020304" pitchFamily="18" charset="0"/>
                <a:cs typeface="Times New Roman" panose="02020603050405020304" pitchFamily="18" charset="0"/>
              </a:rPr>
              <a:t>номер архивохранилища (при наличии), шкафа (при наличии), номер стеллажа, полки и контейнера (при наличии), в которых хранятся номенклатурные дела нотариуса за каждый год;</a:t>
            </a:r>
          </a:p>
          <a:p>
            <a:pPr marL="714375" lvl="0" indent="-352425" algn="l">
              <a:spcBef>
                <a:spcPts val="970"/>
              </a:spcBef>
              <a:spcAft>
                <a:spcPts val="0"/>
              </a:spcAft>
              <a:buFont typeface="Arial" panose="020B0604020202020204" pitchFamily="34" charset="0"/>
              <a:buChar char="*"/>
              <a:tabLst>
                <a:tab pos="466090" algn="l"/>
              </a:tabLst>
            </a:pPr>
            <a:r>
              <a:rPr lang="ru-RU" sz="1500" dirty="0">
                <a:latin typeface="Times New Roman" panose="02020603050405020304" pitchFamily="18" charset="0"/>
                <a:cs typeface="Times New Roman" panose="02020603050405020304" pitchFamily="18" charset="0"/>
              </a:rPr>
              <a:t>учетный номер нотариального архива (номер фонда);</a:t>
            </a:r>
          </a:p>
          <a:p>
            <a:pPr marL="714375" lvl="0" indent="-352425" algn="just">
              <a:spcBef>
                <a:spcPts val="790"/>
              </a:spcBef>
              <a:spcAft>
                <a:spcPts val="0"/>
              </a:spcAft>
              <a:buFont typeface="Arial" panose="020B0604020202020204" pitchFamily="34" charset="0"/>
              <a:buChar char="*"/>
              <a:tabLst>
                <a:tab pos="466090" algn="l"/>
              </a:tabLst>
            </a:pPr>
            <a:r>
              <a:rPr lang="ru-RU" sz="1500" dirty="0">
                <a:latin typeface="Times New Roman" panose="02020603050405020304" pitchFamily="18" charset="0"/>
                <a:cs typeface="Times New Roman" panose="02020603050405020304" pitchFamily="18" charset="0"/>
              </a:rPr>
              <a:t>сведения об использовании номенклатурных дел, в состав которых входят нотариальные документы, и иных номенклатурных дел (выемка, изъятие, выдача наследственных дел для возобновления производства, выдача архивных копий нотариальных документов и архивных справок и пр.).  Информация о предоставлении сведений о совершенных нотариальных действиях в рамках ст. 5 Основ не относится к сведениям об использовании номенклатурных дел и указывается в учетной карточке архивного хранения номенклатурных дел только по решению нотариальной палаты.</a:t>
            </a:r>
          </a:p>
          <a:p>
            <a:pPr lvl="0" indent="361950" algn="just">
              <a:spcBef>
                <a:spcPts val="790"/>
              </a:spcBef>
              <a:spcAft>
                <a:spcPts val="0"/>
              </a:spcAft>
              <a:tabLst>
                <a:tab pos="466090" algn="l"/>
              </a:tabLst>
            </a:pPr>
            <a:r>
              <a:rPr lang="ru-RU" sz="1500" dirty="0">
                <a:latin typeface="Times New Roman" panose="02020603050405020304" pitchFamily="18" charset="0"/>
                <a:cs typeface="Times New Roman" panose="02020603050405020304" pitchFamily="18" charset="0"/>
              </a:rPr>
              <a:t>Нотариальная палата вправе принять решение о включении иных сведений в учетную карточку архивного хранения номенклатурных дел (например, дата записи данных в учетную карточку, дата и номер (при наличии) акта приема-передачи дел, номер соответствующей описи дел, номер архивохранилища, сведения о состоянии номенклатурных дел, в состав которых входят нотариальные документы, и иных номенклатурных дел (удовлетворительное или неудовлетворительное (ветхое)), примечание.</a:t>
            </a:r>
          </a:p>
          <a:p>
            <a:pPr marL="342900" lvl="0" indent="-342900" algn="just">
              <a:spcBef>
                <a:spcPts val="790"/>
              </a:spcBef>
              <a:spcAft>
                <a:spcPts val="0"/>
              </a:spcAft>
              <a:buFont typeface="Arial" panose="020B0604020202020204" pitchFamily="34" charset="0"/>
              <a:buChar char="*"/>
              <a:tabLst>
                <a:tab pos="466090" algn="l"/>
              </a:tabLst>
            </a:pPr>
            <a:endParaRPr lang="ru-RU" sz="1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3530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303951-6932-0B25-19B5-FADF6C42B0BF}"/>
              </a:ext>
            </a:extLst>
          </p:cNvPr>
          <p:cNvSpPr txBox="1"/>
          <p:nvPr/>
        </p:nvSpPr>
        <p:spPr>
          <a:xfrm>
            <a:off x="866775" y="349240"/>
            <a:ext cx="11049000" cy="646331"/>
          </a:xfrm>
          <a:prstGeom prst="rect">
            <a:avLst/>
          </a:prstGeom>
          <a:noFill/>
        </p:spPr>
        <p:txBody>
          <a:bodyPr wrap="square">
            <a:spAutoFit/>
          </a:bodyPr>
          <a:lstStyle/>
          <a:p>
            <a:pPr indent="354013" algn="just"/>
            <a:endParaRPr lang="ru-RU" dirty="0">
              <a:latin typeface="Times New Roman" panose="02020603050405020304" pitchFamily="18"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7526E0E4-C0C0-5013-4085-4ED1944ABB51}"/>
              </a:ext>
            </a:extLst>
          </p:cNvPr>
          <p:cNvPicPr>
            <a:picLocks noChangeAspect="1"/>
          </p:cNvPicPr>
          <p:nvPr/>
        </p:nvPicPr>
        <p:blipFill>
          <a:blip r:embed="rId2"/>
          <a:stretch>
            <a:fillRect/>
          </a:stretch>
        </p:blipFill>
        <p:spPr>
          <a:xfrm>
            <a:off x="1335548" y="73427"/>
            <a:ext cx="9520904" cy="6711146"/>
          </a:xfrm>
          <a:prstGeom prst="rect">
            <a:avLst/>
          </a:prstGeom>
        </p:spPr>
      </p:pic>
    </p:spTree>
    <p:extLst>
      <p:ext uri="{BB962C8B-B14F-4D97-AF65-F5344CB8AC3E}">
        <p14:creationId xmlns:p14="http://schemas.microsoft.com/office/powerpoint/2010/main" val="3787832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40055" y="81685"/>
            <a:ext cx="4033781" cy="923330"/>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Пример заполнения «Учётная карточка архивного хранения номенклатурных дел» </a:t>
            </a:r>
            <a:endParaRPr lang="ru-RU" dirty="0"/>
          </a:p>
        </p:txBody>
      </p:sp>
      <p:pic>
        <p:nvPicPr>
          <p:cNvPr id="5" name="Рисунок 4">
            <a:extLst>
              <a:ext uri="{FF2B5EF4-FFF2-40B4-BE49-F238E27FC236}">
                <a16:creationId xmlns:a16="http://schemas.microsoft.com/office/drawing/2014/main" id="{EC79DE9A-9076-C792-119F-F31933B7A3DA}"/>
              </a:ext>
            </a:extLst>
          </p:cNvPr>
          <p:cNvPicPr>
            <a:picLocks noChangeAspect="1"/>
          </p:cNvPicPr>
          <p:nvPr/>
        </p:nvPicPr>
        <p:blipFill>
          <a:blip r:embed="rId2"/>
          <a:srcRect l="10345" t="29196" r="51121" b="26552"/>
          <a:stretch>
            <a:fillRect/>
          </a:stretch>
        </p:blipFill>
        <p:spPr>
          <a:xfrm>
            <a:off x="1119559" y="275896"/>
            <a:ext cx="6613983" cy="4272456"/>
          </a:xfrm>
          <a:prstGeom prst="rect">
            <a:avLst/>
          </a:prstGeom>
        </p:spPr>
      </p:pic>
      <p:pic>
        <p:nvPicPr>
          <p:cNvPr id="7" name="Рисунок 6">
            <a:extLst>
              <a:ext uri="{FF2B5EF4-FFF2-40B4-BE49-F238E27FC236}">
                <a16:creationId xmlns:a16="http://schemas.microsoft.com/office/drawing/2014/main" id="{0255AAC1-7EA6-30B0-6798-B259DAA2A332}"/>
              </a:ext>
            </a:extLst>
          </p:cNvPr>
          <p:cNvPicPr>
            <a:picLocks noChangeAspect="1"/>
          </p:cNvPicPr>
          <p:nvPr/>
        </p:nvPicPr>
        <p:blipFill>
          <a:blip r:embed="rId2"/>
          <a:srcRect l="52435" t="32414" r="9807" b="44008"/>
          <a:stretch>
            <a:fillRect/>
          </a:stretch>
        </p:blipFill>
        <p:spPr>
          <a:xfrm>
            <a:off x="1229710" y="4485289"/>
            <a:ext cx="6503832" cy="2284479"/>
          </a:xfrm>
          <a:prstGeom prst="rect">
            <a:avLst/>
          </a:prstGeom>
        </p:spPr>
      </p:pic>
    </p:spTree>
    <p:extLst>
      <p:ext uri="{BB962C8B-B14F-4D97-AF65-F5344CB8AC3E}">
        <p14:creationId xmlns:p14="http://schemas.microsoft.com/office/powerpoint/2010/main" val="342116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1DAC01F-636D-187E-22A6-C83B30926537}"/>
              </a:ext>
            </a:extLst>
          </p:cNvPr>
          <p:cNvSpPr txBox="1"/>
          <p:nvPr/>
        </p:nvSpPr>
        <p:spPr>
          <a:xfrm>
            <a:off x="885824" y="6786"/>
            <a:ext cx="11152378" cy="8694688"/>
          </a:xfrm>
          <a:prstGeom prst="rect">
            <a:avLst/>
          </a:prstGeom>
          <a:noFill/>
        </p:spPr>
        <p:txBody>
          <a:bodyPr wrap="square">
            <a:spAutoFit/>
          </a:bodyPr>
          <a:lstStyle/>
          <a:p>
            <a:pPr indent="361950" algn="just"/>
            <a:r>
              <a:rPr lang="ru-RU" sz="1600" b="0" i="0" u="none" strike="noStrike" baseline="0" dirty="0">
                <a:latin typeface="Times New Roman" panose="02020603050405020304" pitchFamily="18" charset="0"/>
                <a:cs typeface="Times New Roman" panose="02020603050405020304" pitchFamily="18" charset="0"/>
              </a:rPr>
              <a:t>Нотариальный архив осуществляет хранение, комплектование, учет и использование нотариальных документов государственных нотариальных контор в случаях их упразднения или прекращения полномочий нотариуса государственной нотариальной конторы, находящиеся на временном хранении у нотариусов, занимающихся частной практикой</a:t>
            </a:r>
            <a:r>
              <a:rPr lang="ru-RU" sz="1600" dirty="0">
                <a:latin typeface="Times New Roman" panose="02020603050405020304" pitchFamily="18" charset="0"/>
                <a:cs typeface="Times New Roman" panose="02020603050405020304" pitchFamily="18" charset="0"/>
              </a:rPr>
              <a:t> </a:t>
            </a:r>
            <a:r>
              <a:rPr lang="ru-RU" sz="1600" b="0" i="0" u="none" strike="noStrike" baseline="0" dirty="0">
                <a:latin typeface="Times New Roman" panose="02020603050405020304" pitchFamily="18" charset="0"/>
                <a:cs typeface="Times New Roman" panose="02020603050405020304" pitchFamily="18" charset="0"/>
              </a:rPr>
              <a:t>(см. </a:t>
            </a:r>
            <a:r>
              <a:rPr lang="ru-RU" sz="1600" dirty="0">
                <a:latin typeface="Times New Roman" panose="02020603050405020304" pitchFamily="18" charset="0"/>
                <a:cs typeface="Times New Roman" panose="02020603050405020304" pitchFamily="18" charset="0"/>
              </a:rPr>
              <a:t>Схема 1)</a:t>
            </a:r>
            <a:r>
              <a:rPr lang="ru-RU" sz="1600" b="0" i="0" u="none" strike="noStrike" baseline="0" dirty="0">
                <a:latin typeface="Times New Roman" panose="02020603050405020304" pitchFamily="18" charset="0"/>
                <a:cs typeface="Times New Roman" panose="02020603050405020304" pitchFamily="18" charset="0"/>
              </a:rPr>
              <a:t>.</a:t>
            </a:r>
          </a:p>
          <a:p>
            <a:pPr indent="361950" algn="just"/>
            <a:endParaRPr lang="ru-RU" sz="500" b="0" i="0" u="none" strike="noStrike" baseline="0" dirty="0">
              <a:latin typeface="Times New Roman" panose="02020603050405020304" pitchFamily="18" charset="0"/>
              <a:cs typeface="Times New Roman" panose="02020603050405020304" pitchFamily="18" charset="0"/>
            </a:endParaRPr>
          </a:p>
          <a:p>
            <a:pPr indent="361950" algn="just"/>
            <a:r>
              <a:rPr lang="ru-RU" sz="1600" dirty="0">
                <a:latin typeface="Times New Roman" panose="02020603050405020304" pitchFamily="18" charset="0"/>
                <a:cs typeface="Times New Roman" panose="02020603050405020304" pitchFamily="18" charset="0"/>
              </a:rPr>
              <a:t>В нотариальный архив подлежат передаче номенклатурные дела:</a:t>
            </a:r>
          </a:p>
          <a:p>
            <a:pPr indent="361950" algn="just"/>
            <a:r>
              <a:rPr lang="ru-RU" sz="1600" dirty="0">
                <a:latin typeface="Times New Roman" panose="02020603050405020304" pitchFamily="18" charset="0"/>
                <a:cs typeface="Times New Roman" panose="02020603050405020304" pitchFamily="18" charset="0"/>
              </a:rPr>
              <a:t>—	постоянного срока хранения,  включая наследственные дела;</a:t>
            </a:r>
          </a:p>
          <a:p>
            <a:pPr indent="361950" algn="just"/>
            <a:r>
              <a:rPr lang="ru-RU" sz="1600" dirty="0">
                <a:latin typeface="Times New Roman" panose="02020603050405020304" pitchFamily="18" charset="0"/>
                <a:cs typeface="Times New Roman" panose="02020603050405020304" pitchFamily="18" charset="0"/>
              </a:rPr>
              <a:t>—	временного  (свыше 10 лет)  срока хранения.</a:t>
            </a:r>
          </a:p>
          <a:p>
            <a:pPr indent="361950" algn="just"/>
            <a:r>
              <a:rPr lang="ru-RU" sz="1600" dirty="0">
                <a:latin typeface="Times New Roman" panose="02020603050405020304" pitchFamily="18" charset="0"/>
                <a:cs typeface="Times New Roman" panose="02020603050405020304" pitchFamily="18" charset="0"/>
              </a:rPr>
              <a:t>Так же могут быть приняты в нотариальный архив :</a:t>
            </a:r>
          </a:p>
          <a:p>
            <a:pPr indent="361950" algn="just"/>
            <a:r>
              <a:rPr lang="ru-RU" sz="1600" dirty="0">
                <a:latin typeface="Times New Roman" panose="02020603050405020304" pitchFamily="18" charset="0"/>
                <a:cs typeface="Times New Roman" panose="02020603050405020304" pitchFamily="18" charset="0"/>
              </a:rPr>
              <a:t>—	номенклатурные дела, образовавшиеся в процессе деятельности нотариуса государственной нотариальной конторы, </a:t>
            </a:r>
            <a:r>
              <a:rPr lang="ru-RU" sz="1600" b="1" dirty="0">
                <a:latin typeface="Times New Roman" panose="02020603050405020304" pitchFamily="18" charset="0"/>
                <a:cs typeface="Times New Roman" panose="02020603050405020304" pitchFamily="18" charset="0"/>
              </a:rPr>
              <a:t>находящиеся на хранении в государственных архивах субъекта Российской Федерации, муниципальных архивах </a:t>
            </a:r>
            <a:r>
              <a:rPr lang="ru-RU" sz="1600" dirty="0">
                <a:latin typeface="Times New Roman" panose="02020603050405020304" pitchFamily="18" charset="0"/>
                <a:cs typeface="Times New Roman" panose="02020603050405020304" pitchFamily="18" charset="0"/>
              </a:rPr>
              <a:t>(по решению нотариальной палаты, принятому в соответствии с ее уставом, по согласованию с уполномоченным органом исполнительной власти субъекта Российской Федерации в сфере архивного дела). </a:t>
            </a:r>
          </a:p>
          <a:p>
            <a:pPr indent="361950" algn="just"/>
            <a:endParaRPr lang="ru-RU" sz="500" dirty="0">
              <a:latin typeface="Times New Roman" panose="02020603050405020304" pitchFamily="18" charset="0"/>
              <a:cs typeface="Times New Roman" panose="02020603050405020304" pitchFamily="18" charset="0"/>
            </a:endParaRPr>
          </a:p>
          <a:p>
            <a:pPr indent="361950" algn="just"/>
            <a:r>
              <a:rPr lang="ru-RU" sz="1600" dirty="0">
                <a:latin typeface="Times New Roman" panose="02020603050405020304" pitchFamily="18" charset="0"/>
                <a:cs typeface="Times New Roman" panose="02020603050405020304" pitchFamily="18" charset="0"/>
              </a:rPr>
              <a:t>Комплектование нотариального архива осуществляется следующими фондами:</a:t>
            </a:r>
          </a:p>
          <a:p>
            <a:pPr indent="361950" algn="just"/>
            <a:r>
              <a:rPr lang="ru-RU" sz="1600" dirty="0">
                <a:latin typeface="Times New Roman" panose="02020603050405020304" pitchFamily="18" charset="0"/>
                <a:cs typeface="Times New Roman" panose="02020603050405020304" pitchFamily="18" charset="0"/>
              </a:rPr>
              <a:t>—	архивным фондом нотариальных документов;</a:t>
            </a:r>
          </a:p>
          <a:p>
            <a:pPr indent="361950" algn="just"/>
            <a:r>
              <a:rPr lang="ru-RU" sz="1600" dirty="0">
                <a:latin typeface="Times New Roman" panose="02020603050405020304" pitchFamily="18" charset="0"/>
                <a:cs typeface="Times New Roman" panose="02020603050405020304" pitchFamily="18" charset="0"/>
              </a:rPr>
              <a:t>—	архивным фондом иных номенклатурных дел (в том числе реестры регистрации нотариальных действий, книги и журналы, связанные с совершением нотариальных действий и ведением наследственных дел).</a:t>
            </a:r>
          </a:p>
          <a:p>
            <a:pPr indent="361950" algn="just"/>
            <a:endParaRPr lang="ru-RU" sz="500" dirty="0">
              <a:latin typeface="Times New Roman" panose="02020603050405020304" pitchFamily="18" charset="0"/>
              <a:cs typeface="Times New Roman" panose="02020603050405020304" pitchFamily="18" charset="0"/>
            </a:endParaRPr>
          </a:p>
          <a:p>
            <a:pPr indent="361950" algn="just"/>
            <a:r>
              <a:rPr lang="ru-RU" sz="1600" b="0" i="0" u="none" strike="noStrike" baseline="0" dirty="0">
                <a:latin typeface="Times New Roman" panose="02020603050405020304" pitchFamily="18" charset="0"/>
                <a:cs typeface="Times New Roman" panose="02020603050405020304" pitchFamily="18" charset="0"/>
              </a:rPr>
              <a:t>Номенклатурные дела государственных нотариальных контор, находившиеся на временном хранении у нотариуса, занимающегося частной практикой, принимаются нотариальным архивом в том виде, в котором их принял нотариус, осуществлявший временное хранение.</a:t>
            </a:r>
          </a:p>
          <a:p>
            <a:pPr indent="361950">
              <a:spcBef>
                <a:spcPts val="600"/>
              </a:spcBef>
              <a:tabLst>
                <a:tab pos="448310" algn="l"/>
              </a:tabLst>
            </a:pPr>
            <a:endParaRPr lang="ru-RU" sz="100" dirty="0">
              <a:latin typeface="Times New Roman" panose="02020603050405020304" pitchFamily="18" charset="0"/>
              <a:cs typeface="Times New Roman" panose="02020603050405020304" pitchFamily="18" charset="0"/>
            </a:endParaRPr>
          </a:p>
          <a:p>
            <a:pPr indent="361950">
              <a:spcBef>
                <a:spcPts val="600"/>
              </a:spcBef>
              <a:tabLst>
                <a:tab pos="448310" algn="l"/>
              </a:tabLst>
            </a:pPr>
            <a:r>
              <a:rPr lang="ru-RU" sz="1600" dirty="0">
                <a:latin typeface="Times New Roman" panose="02020603050405020304" pitchFamily="18" charset="0"/>
                <a:cs typeface="Times New Roman" panose="02020603050405020304" pitchFamily="18" charset="0"/>
              </a:rPr>
              <a:t>В нотариальный архив </a:t>
            </a:r>
            <a:r>
              <a:rPr lang="ru-RU" sz="1600" b="1" dirty="0">
                <a:latin typeface="Times New Roman" panose="02020603050405020304" pitchFamily="18" charset="0"/>
                <a:cs typeface="Times New Roman" panose="02020603050405020304" pitchFamily="18" charset="0"/>
              </a:rPr>
              <a:t>не принимаются </a:t>
            </a:r>
            <a:r>
              <a:rPr lang="ru-RU" sz="1600" dirty="0">
                <a:latin typeface="Times New Roman" panose="02020603050405020304" pitchFamily="18" charset="0"/>
                <a:cs typeface="Times New Roman" panose="02020603050405020304" pitchFamily="18" charset="0"/>
              </a:rPr>
              <a:t>:</a:t>
            </a:r>
          </a:p>
          <a:p>
            <a:pPr indent="361950">
              <a:spcBef>
                <a:spcPts val="600"/>
              </a:spcBef>
              <a:tabLst>
                <a:tab pos="448310" algn="l"/>
              </a:tabLst>
            </a:pPr>
            <a:endParaRPr lang="ru-RU" sz="500" dirty="0">
              <a:latin typeface="Times New Roman" panose="02020603050405020304" pitchFamily="18" charset="0"/>
              <a:cs typeface="Times New Roman" panose="02020603050405020304" pitchFamily="18" charset="0"/>
            </a:endParaRPr>
          </a:p>
          <a:p>
            <a:pPr marL="723900" lvl="0" indent="-368300" algn="just">
              <a:spcAft>
                <a:spcPts val="0"/>
              </a:spcAft>
              <a:tabLst>
                <a:tab pos="723900" algn="l"/>
                <a:tab pos="900113" algn="l"/>
              </a:tabLst>
            </a:pPr>
            <a:r>
              <a:rPr lang="ru-RU" sz="1600" dirty="0">
                <a:latin typeface="Times New Roman" panose="02020603050405020304" pitchFamily="18" charset="0"/>
                <a:cs typeface="Times New Roman" panose="02020603050405020304" pitchFamily="18" charset="0"/>
              </a:rPr>
              <a:t>—	документы с истекшим сроком хранения, (за исключением случаев, когда номенклатурные дела в нотариальный архив передает Комиссия, которая не уполномочена на проведение экспертизы ценности документов и отбора дел к уничтожению);</a:t>
            </a:r>
          </a:p>
          <a:p>
            <a:pPr marL="723900" indent="-368300" algn="just">
              <a:tabLst>
                <a:tab pos="723900" algn="l"/>
                <a:tab pos="900113" algn="l"/>
              </a:tabLst>
            </a:pPr>
            <a:r>
              <a:rPr lang="ru-RU" sz="1600" dirty="0">
                <a:latin typeface="Times New Roman" panose="02020603050405020304" pitchFamily="18" charset="0"/>
                <a:cs typeface="Times New Roman" panose="02020603050405020304" pitchFamily="18" charset="0"/>
              </a:rPr>
              <a:t>—	нотариальные документы, образовавшиеся в результате совершения нотариальных действий должностными лицами местного самоуправления, указанными в ч. 4 ст. 1 Основ законодательства Российской Федерации о нотариате </a:t>
            </a:r>
          </a:p>
          <a:p>
            <a:pPr marL="723900" indent="-368300" algn="just">
              <a:tabLst>
                <a:tab pos="723900" algn="l"/>
                <a:tab pos="900113" algn="l"/>
              </a:tabLst>
            </a:pPr>
            <a:r>
              <a:rPr lang="ru-RU" sz="1600" dirty="0">
                <a:latin typeface="Times New Roman" panose="02020603050405020304" pitchFamily="18" charset="0"/>
                <a:cs typeface="Times New Roman" panose="02020603050405020304" pitchFamily="18" charset="0"/>
              </a:rPr>
              <a:t>(далее-Основы), и консульскими должностными лицами.</a:t>
            </a:r>
          </a:p>
          <a:p>
            <a:pPr indent="361950" algn="just"/>
            <a:endParaRPr lang="ru-RU" sz="1700" b="0" i="0" u="none" strike="noStrike" baseline="0" dirty="0">
              <a:latin typeface="Times New Roman" panose="02020603050405020304" pitchFamily="18" charset="0"/>
              <a:cs typeface="Times New Roman" panose="02020603050405020304" pitchFamily="18" charset="0"/>
            </a:endParaRPr>
          </a:p>
          <a:p>
            <a:pPr indent="361950" algn="just"/>
            <a:endParaRPr lang="ru-RU" dirty="0">
              <a:latin typeface="Times New Roman" panose="02020603050405020304" pitchFamily="18" charset="0"/>
              <a:cs typeface="Times New Roman" panose="02020603050405020304" pitchFamily="18" charset="0"/>
            </a:endParaRPr>
          </a:p>
          <a:p>
            <a:pPr indent="361950" algn="just"/>
            <a:endParaRPr lang="ru-RU" dirty="0">
              <a:latin typeface="Times New Roman" panose="02020603050405020304" pitchFamily="18" charset="0"/>
              <a:cs typeface="Times New Roman" panose="02020603050405020304" pitchFamily="18" charset="0"/>
            </a:endParaRPr>
          </a:p>
          <a:p>
            <a:pPr indent="361950" algn="just"/>
            <a:endParaRPr lang="ru-RU" dirty="0">
              <a:latin typeface="Times New Roman" panose="02020603050405020304" pitchFamily="18" charset="0"/>
              <a:cs typeface="Times New Roman" panose="02020603050405020304" pitchFamily="18" charset="0"/>
            </a:endParaRPr>
          </a:p>
          <a:p>
            <a:pPr indent="361950" algn="just"/>
            <a:endParaRPr lang="ru-RU" dirty="0">
              <a:latin typeface="Times New Roman" panose="02020603050405020304" pitchFamily="18" charset="0"/>
              <a:cs typeface="Times New Roman" panose="02020603050405020304" pitchFamily="18" charset="0"/>
            </a:endParaRPr>
          </a:p>
          <a:p>
            <a:pPr indent="361950" algn="just"/>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0727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96952" y="117693"/>
            <a:ext cx="6296965" cy="6247864"/>
          </a:xfrm>
          <a:prstGeom prst="rect">
            <a:avLst/>
          </a:prstGeom>
        </p:spPr>
        <p:txBody>
          <a:bodyPr wrap="square">
            <a:spAutoFit/>
          </a:bodyPr>
          <a:lstStyle/>
          <a:p>
            <a:pPr lvl="0" indent="444500" algn="just"/>
            <a:r>
              <a:rPr lang="ru-RU" sz="1600" dirty="0">
                <a:latin typeface="Times New Roman" panose="02020603050405020304" pitchFamily="18" charset="0"/>
                <a:cs typeface="Times New Roman" panose="02020603050405020304" pitchFamily="18" charset="0"/>
              </a:rPr>
              <a:t>По решению нотариальной палаты нотариальный архив вправе вести топографические карты. Место хранения единиц хранения в архивохранилище фиксируется в топографических указателях: постеллажном, и, при наличии более одного фонда, пофондовом, в порядке, установленном </a:t>
            </a:r>
            <a:r>
              <a:rPr lang="ru-RU" sz="1600" dirty="0" err="1">
                <a:latin typeface="Times New Roman" panose="02020603050405020304" pitchFamily="18" charset="0"/>
                <a:cs typeface="Times New Roman" panose="02020603050405020304" pitchFamily="18" charset="0"/>
              </a:rPr>
              <a:t>пп</a:t>
            </a:r>
            <a:r>
              <a:rPr lang="ru-RU" sz="1600" dirty="0">
                <a:latin typeface="Times New Roman" panose="02020603050405020304" pitchFamily="18" charset="0"/>
                <a:cs typeface="Times New Roman" panose="02020603050405020304" pitchFamily="18" charset="0"/>
              </a:rPr>
              <a:t>. 95, 96 Приказа </a:t>
            </a:r>
            <a:r>
              <a:rPr lang="ru-RU" sz="1600" dirty="0" err="1">
                <a:latin typeface="Times New Roman" panose="02020603050405020304" pitchFamily="18" charset="0"/>
                <a:cs typeface="Times New Roman" panose="02020603050405020304" pitchFamily="18" charset="0"/>
              </a:rPr>
              <a:t>Росархива</a:t>
            </a:r>
            <a:r>
              <a:rPr lang="ru-RU" sz="1600" dirty="0">
                <a:latin typeface="Times New Roman" panose="02020603050405020304" pitchFamily="18" charset="0"/>
                <a:cs typeface="Times New Roman" panose="02020603050405020304" pitchFamily="18" charset="0"/>
              </a:rPr>
              <a:t> от 31.07.2023 N 77 "Об утверждении Правил организации хранения, комплектования, учета и использования документов Архивного фонда Российской Федерации и других архивных документов в государственных органах, органах местного самоуправления и организациях« (Зарегистрировано в Минюсте России 06.09.2023 N 75119).</a:t>
            </a:r>
          </a:p>
          <a:p>
            <a:pPr lvl="0" indent="444500" algn="just"/>
            <a:endParaRPr lang="ru-RU" sz="1600" dirty="0">
              <a:latin typeface="Times New Roman" panose="02020603050405020304" pitchFamily="18" charset="0"/>
              <a:cs typeface="Times New Roman" panose="02020603050405020304" pitchFamily="18" charset="0"/>
            </a:endParaRPr>
          </a:p>
          <a:p>
            <a:pPr lvl="0" indent="444500" algn="just"/>
            <a:r>
              <a:rPr lang="ru-RU" sz="1600" dirty="0">
                <a:latin typeface="Times New Roman" panose="02020603050405020304" pitchFamily="18" charset="0"/>
                <a:cs typeface="Times New Roman" panose="02020603050405020304" pitchFamily="18" charset="0"/>
              </a:rPr>
              <a:t>Место хранения единиц хранения в архивохранилище фиксируется в топографических указателях: постеллажном (рекомендуемый образец приведен в приложении N 13 к указанным Правилам), и, при наличии более одного фонда, пофондовом (рекомендуемый образец приведен в приложении N 14 к указанным Правилам).</a:t>
            </a:r>
          </a:p>
          <a:p>
            <a:pPr lvl="0" indent="444500" algn="just"/>
            <a:r>
              <a:rPr lang="ru-RU" sz="1600" dirty="0">
                <a:latin typeface="Times New Roman" panose="02020603050405020304" pitchFamily="18" charset="0"/>
                <a:cs typeface="Times New Roman" panose="02020603050405020304" pitchFamily="18" charset="0"/>
              </a:rPr>
              <a:t>При ведении топографического указателя один его экземпляр должен храниться у работника архива (лица, ответственного за архив), второй - размещаться в соответствующем архивохранилище.</a:t>
            </a:r>
          </a:p>
          <a:p>
            <a:pPr lvl="0" indent="444500" algn="just"/>
            <a:r>
              <a:rPr lang="ru-RU" sz="1600" dirty="0">
                <a:latin typeface="Times New Roman" panose="02020603050405020304" pitchFamily="18" charset="0"/>
                <a:cs typeface="Times New Roman" panose="02020603050405020304" pitchFamily="18" charset="0"/>
              </a:rPr>
              <a:t>Топографические указатели не составляются при отсутствии архивохранилища.</a:t>
            </a:r>
          </a:p>
          <a:p>
            <a:pPr lvl="0" indent="444500" algn="just"/>
            <a:r>
              <a:rPr lang="ru-RU" sz="1600" dirty="0">
                <a:latin typeface="Times New Roman" panose="02020603050405020304" pitchFamily="18" charset="0"/>
                <a:cs typeface="Times New Roman" panose="02020603050405020304" pitchFamily="18" charset="0"/>
              </a:rPr>
              <a:t>Изменения, происходящие в размещении единиц хранения, должны своевременно отражаться в топографических указателях.</a:t>
            </a:r>
          </a:p>
          <a:p>
            <a:pPr lvl="0"/>
            <a:endParaRPr lang="ru-RU" sz="1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7093917" y="231490"/>
            <a:ext cx="4961064" cy="553998"/>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Рекомендуемые образцы «Карточка </a:t>
            </a:r>
            <a:r>
              <a:rPr lang="ru-RU" sz="1500" dirty="0" err="1">
                <a:latin typeface="Times New Roman" panose="02020603050405020304" pitchFamily="18" charset="0"/>
                <a:cs typeface="Times New Roman" panose="02020603050405020304" pitchFamily="18" charset="0"/>
              </a:rPr>
              <a:t>постеллажного</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пофондового</a:t>
            </a:r>
            <a:r>
              <a:rPr lang="ru-RU" sz="1500" dirty="0">
                <a:latin typeface="Times New Roman" panose="02020603050405020304" pitchFamily="18" charset="0"/>
                <a:cs typeface="Times New Roman" panose="02020603050405020304" pitchFamily="18" charset="0"/>
              </a:rPr>
              <a:t> топографического указателя»</a:t>
            </a:r>
            <a:endParaRPr lang="ru-RU" sz="15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5161" y="931178"/>
            <a:ext cx="4478576" cy="551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7166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176" y="381453"/>
            <a:ext cx="5077231" cy="296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8404" y="2432177"/>
            <a:ext cx="5103988" cy="422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73380" y="127743"/>
            <a:ext cx="5005431" cy="1200329"/>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Пример заполнения «Карточка </a:t>
            </a:r>
            <a:r>
              <a:rPr lang="ru-RU" dirty="0" err="1">
                <a:latin typeface="Times New Roman" panose="02020603050405020304" pitchFamily="18" charset="0"/>
                <a:cs typeface="Times New Roman" panose="02020603050405020304" pitchFamily="18" charset="0"/>
              </a:rPr>
              <a:t>постеллажного</a:t>
            </a:r>
            <a:r>
              <a:rPr lang="ru-RU" dirty="0">
                <a:latin typeface="Times New Roman" panose="02020603050405020304" pitchFamily="18" charset="0"/>
                <a:cs typeface="Times New Roman" panose="02020603050405020304" pitchFamily="18" charset="0"/>
              </a:rPr>
              <a:t> топографического указателя» и «Карточка </a:t>
            </a:r>
            <a:r>
              <a:rPr lang="ru-RU" dirty="0" err="1">
                <a:latin typeface="Times New Roman" panose="02020603050405020304" pitchFamily="18" charset="0"/>
                <a:cs typeface="Times New Roman" panose="02020603050405020304" pitchFamily="18" charset="0"/>
              </a:rPr>
              <a:t>пофондового</a:t>
            </a:r>
            <a:r>
              <a:rPr lang="ru-RU" dirty="0">
                <a:latin typeface="Times New Roman" panose="02020603050405020304" pitchFamily="18" charset="0"/>
                <a:cs typeface="Times New Roman" panose="02020603050405020304" pitchFamily="18" charset="0"/>
              </a:rPr>
              <a:t> топографического указателя»</a:t>
            </a:r>
            <a:endParaRPr lang="ru-RU" dirty="0"/>
          </a:p>
          <a:p>
            <a:endParaRPr lang="ru-RU" dirty="0"/>
          </a:p>
        </p:txBody>
      </p:sp>
    </p:spTree>
    <p:extLst>
      <p:ext uri="{BB962C8B-B14F-4D97-AF65-F5344CB8AC3E}">
        <p14:creationId xmlns:p14="http://schemas.microsoft.com/office/powerpoint/2010/main" val="3842357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9E2646-FBA9-7FDF-68A8-505BDFA5F26E}"/>
              </a:ext>
            </a:extLst>
          </p:cNvPr>
          <p:cNvSpPr txBox="1"/>
          <p:nvPr/>
        </p:nvSpPr>
        <p:spPr>
          <a:xfrm>
            <a:off x="790574" y="162609"/>
            <a:ext cx="11096625" cy="4524315"/>
          </a:xfrm>
          <a:prstGeom prst="rect">
            <a:avLst/>
          </a:prstGeom>
          <a:noFill/>
        </p:spPr>
        <p:txBody>
          <a:bodyPr wrap="square">
            <a:spAutoFit/>
          </a:bodyPr>
          <a:lstStyle/>
          <a:p>
            <a:pPr algn="just"/>
            <a:r>
              <a:rPr lang="ru-RU" sz="1800" b="1" kern="0" dirty="0">
                <a:effectLst/>
                <a:latin typeface="Courier New" panose="02070309020205020404" pitchFamily="49" charset="0"/>
                <a:ea typeface="Times New Roman" panose="02020603050405020304" pitchFamily="18" charset="0"/>
                <a:cs typeface="Courier New" panose="02070309020205020404" pitchFamily="49" charset="0"/>
              </a:rPr>
              <a:t>Обработка и переформирование номенклатурных дел работниками нотариального архива</a:t>
            </a:r>
          </a:p>
          <a:p>
            <a:pPr indent="442913"/>
            <a:endParaRPr lang="ru-RU" b="1" kern="0" dirty="0">
              <a:latin typeface="Courier New" panose="02070309020205020404" pitchFamily="49" charset="0"/>
              <a:cs typeface="Courier New" panose="02070309020205020404" pitchFamily="49" charset="0"/>
            </a:endParaRPr>
          </a:p>
          <a:p>
            <a:pPr lvl="0" indent="354013" algn="just"/>
            <a:r>
              <a:rPr lang="ru-RU" dirty="0">
                <a:latin typeface="Times New Roman" panose="02020603050405020304" pitchFamily="18" charset="0"/>
                <a:cs typeface="Times New Roman" panose="02020603050405020304" pitchFamily="18" charset="0"/>
              </a:rPr>
              <a:t>Работники нотариального архива самостоятельно производят переформирование и оформление для хранения номенклатурных дел государственных нотариальных контор, включая наследственные дела, в соответствии с разделом 2 Примерного порядка создания, комплектования и функционирования нотариальных архивов нотариальных палат субъектов Российской Федерации (утв. решением Правления Федеральной нотариальной палаты  от 29.07.2024, протокол № 08/24) и главой IX ПНД с учётом особенностей, предусмотренных главой XII ПНД, осуществляют сканирование нотариальных документов в соответствии с графиком, утверждаемым президентом нотариальной палаты, регистрируют наследственные дела в реестре наследственных дел ЕИС при отсутствии такой регистрации в соответствии с Порядком хранения нотариальных документов в электронной форме, электронных образов документов, созданных на бумажном носителе, содержащихся в единой информационной системе нотариата, включая технические требования к форматам таких документов, использования усиленной квалифицированной подписи при их хранении и доступа к таким документам (утв. Приказом Министерства юстиции Российской Федерации  от 14.12.2022 № 397).</a:t>
            </a:r>
          </a:p>
        </p:txBody>
      </p:sp>
    </p:spTree>
    <p:extLst>
      <p:ext uri="{BB962C8B-B14F-4D97-AF65-F5344CB8AC3E}">
        <p14:creationId xmlns:p14="http://schemas.microsoft.com/office/powerpoint/2010/main" val="3115125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FD51FD-065C-CFBE-AFC0-30FDFC6DE602}"/>
              </a:ext>
            </a:extLst>
          </p:cNvPr>
          <p:cNvSpPr txBox="1"/>
          <p:nvPr/>
        </p:nvSpPr>
        <p:spPr>
          <a:xfrm>
            <a:off x="781049" y="158056"/>
            <a:ext cx="11249025" cy="830997"/>
          </a:xfrm>
          <a:prstGeom prst="rect">
            <a:avLst/>
          </a:prstGeom>
          <a:noFill/>
        </p:spPr>
        <p:txBody>
          <a:bodyPr wrap="square">
            <a:spAutoFit/>
          </a:bodyPr>
          <a:lstStyle/>
          <a:p>
            <a:pPr lvl="0" indent="354013" algn="just">
              <a:spcBef>
                <a:spcPts val="575"/>
              </a:spcBef>
              <a:spcAft>
                <a:spcPts val="0"/>
              </a:spcAft>
              <a:tabLst>
                <a:tab pos="708660" algn="l"/>
              </a:tabLst>
            </a:pPr>
            <a:r>
              <a:rPr lang="ru-RU" sz="1600" dirty="0">
                <a:latin typeface="Times New Roman" panose="02020603050405020304" pitchFamily="18" charset="0"/>
                <a:cs typeface="Times New Roman" panose="02020603050405020304" pitchFamily="18" charset="0"/>
              </a:rPr>
              <a:t>При переформировании дел, содержащих договоры различных видов, например, договоры ренты, договоры залога, договоры отчуждения недвижимого имущества, нотариальные документы помещаются в разные номенклатурные дела с присвоением соответствующих индексов дела согласно Типовой номенклатуре.</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7870" y="989053"/>
            <a:ext cx="8022016" cy="5598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045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060" y="232723"/>
            <a:ext cx="9074236" cy="566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0475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AE9A6E-1848-1326-165C-08CB10D1DA2B}"/>
              </a:ext>
            </a:extLst>
          </p:cNvPr>
          <p:cNvSpPr txBox="1"/>
          <p:nvPr/>
        </p:nvSpPr>
        <p:spPr>
          <a:xfrm>
            <a:off x="1057711" y="773496"/>
            <a:ext cx="10525125" cy="4247317"/>
          </a:xfrm>
          <a:prstGeom prst="rect">
            <a:avLst/>
          </a:prstGeom>
          <a:noFill/>
        </p:spPr>
        <p:txBody>
          <a:bodyPr wrap="square">
            <a:spAutoFit/>
          </a:bodyPr>
          <a:lstStyle/>
          <a:p>
            <a:pPr indent="542925" algn="just"/>
            <a:r>
              <a:rPr lang="ru-RU" dirty="0">
                <a:latin typeface="Times New Roman" panose="02020603050405020304" pitchFamily="18" charset="0"/>
                <a:cs typeface="Times New Roman" panose="02020603050405020304" pitchFamily="18" charset="0"/>
              </a:rPr>
              <a:t>Листы переформированного дела нумеруются арабскими цифрами в правом верхнем углу каждого листа документа.</a:t>
            </a:r>
          </a:p>
          <a:p>
            <a:pPr indent="542925" algn="just"/>
            <a:r>
              <a:rPr lang="ru-RU" dirty="0">
                <a:latin typeface="Times New Roman" panose="02020603050405020304" pitchFamily="18" charset="0"/>
                <a:cs typeface="Times New Roman" panose="02020603050405020304" pitchFamily="18" charset="0"/>
              </a:rPr>
              <a:t>Если на листах ранее уже имелась нумерация, не совпадающая с новой, то прежний номер зачеркивается, а новый номер ставится рядом. </a:t>
            </a:r>
          </a:p>
          <a:p>
            <a:pPr indent="542925" algn="just"/>
            <a:r>
              <a:rPr lang="ru-RU" dirty="0">
                <a:latin typeface="Times New Roman" panose="02020603050405020304" pitchFamily="18" charset="0"/>
                <a:cs typeface="Times New Roman" panose="02020603050405020304" pitchFamily="18" charset="0"/>
              </a:rPr>
              <a:t>Если дело состоит из нескольких томов, листы в каждом томе нумеруются отдельно. </a:t>
            </a:r>
          </a:p>
          <a:p>
            <a:pPr indent="542925" algn="just"/>
            <a:r>
              <a:rPr lang="ru-RU" dirty="0">
                <a:latin typeface="Times New Roman" panose="02020603050405020304" pitchFamily="18" charset="0"/>
                <a:cs typeface="Times New Roman" panose="02020603050405020304" pitchFamily="18" charset="0"/>
              </a:rPr>
              <a:t>При наличии ошибок в нумерации листов (не более 5 ошибок в деле или томе) листы дела (тома) могут не нумероваться заново. В этом случае допускается их нумерация литерным номером (обозначаемым не только цифрой, но и буквой). Допущенные ошибки в нумерации листов (как пропущенные номера листов, так и листы, обозначенные литерными номерами) оговариваются в листе-заверителе. </a:t>
            </a:r>
          </a:p>
          <a:p>
            <a:pPr indent="542925" algn="just"/>
            <a:r>
              <a:rPr lang="ru-RU" dirty="0">
                <a:latin typeface="Times New Roman" panose="02020603050405020304" pitchFamily="18" charset="0"/>
                <a:cs typeface="Times New Roman" panose="02020603050405020304" pitchFamily="18" charset="0"/>
              </a:rPr>
              <a:t>Если при нумерации листов в деле (томе) допущено более 5 ошибок, листы дела (тома) нумеруются заново. </a:t>
            </a:r>
          </a:p>
          <a:p>
            <a:endParaRPr lang="ru-RU" dirty="0">
              <a:latin typeface="Times New Roman" panose="02020603050405020304" pitchFamily="18" charset="0"/>
              <a:cs typeface="Times New Roman" panose="02020603050405020304" pitchFamily="18" charset="0"/>
            </a:endParaRPr>
          </a:p>
          <a:p>
            <a:endParaRPr lang="ru-RU" sz="1800" dirty="0">
              <a:effectLst/>
              <a:latin typeface="Courier New" panose="02070309020205020404" pitchFamily="49" charset="0"/>
              <a:ea typeface="Times New Roman" panose="02020603050405020304" pitchFamily="18" charset="0"/>
              <a:cs typeface="Courier New" panose="02070309020205020404" pitchFamily="49" charset="0"/>
            </a:endParaRPr>
          </a:p>
          <a:p>
            <a:endParaRPr lang="ru-RU" sz="1800" dirty="0">
              <a:effectLst/>
              <a:latin typeface="Courier New" panose="02070309020205020404" pitchFamily="49" charset="0"/>
              <a:ea typeface="Times New Roman" panose="02020603050405020304" pitchFamily="18" charset="0"/>
              <a:cs typeface="Courier New" panose="02070309020205020404" pitchFamily="49" charset="0"/>
            </a:endParaRPr>
          </a:p>
        </p:txBody>
      </p:sp>
    </p:spTree>
    <p:extLst>
      <p:ext uri="{BB962C8B-B14F-4D97-AF65-F5344CB8AC3E}">
        <p14:creationId xmlns:p14="http://schemas.microsoft.com/office/powerpoint/2010/main" val="1194015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F2CC1F-DE6F-A1C2-CC28-2F8C1CC2D503}"/>
              </a:ext>
            </a:extLst>
          </p:cNvPr>
          <p:cNvSpPr txBox="1"/>
          <p:nvPr/>
        </p:nvSpPr>
        <p:spPr>
          <a:xfrm>
            <a:off x="781049" y="1107416"/>
            <a:ext cx="5544249" cy="1567096"/>
          </a:xfrm>
          <a:prstGeom prst="rect">
            <a:avLst/>
          </a:prstGeom>
          <a:noFill/>
        </p:spPr>
        <p:txBody>
          <a:bodyPr wrap="square">
            <a:spAutoFit/>
          </a:bodyPr>
          <a:lstStyle/>
          <a:p>
            <a:pPr lvl="0" indent="354013" algn="just">
              <a:spcBef>
                <a:spcPts val="650"/>
              </a:spcBef>
              <a:spcAft>
                <a:spcPts val="0"/>
              </a:spcAft>
              <a:tabLst>
                <a:tab pos="415925" algn="l"/>
              </a:tabLst>
            </a:pPr>
            <a:r>
              <a:rPr lang="ru-RU" dirty="0">
                <a:latin typeface="Times New Roman" panose="02020603050405020304" pitchFamily="18" charset="0"/>
                <a:cs typeface="Times New Roman" panose="02020603050405020304" pitchFamily="18" charset="0"/>
              </a:rPr>
              <a:t>При переформировании дела составляется новая внутренняя опись, подписывается работником     нотариального  архива с указанием его должности и даты составления внутренней описи. </a:t>
            </a:r>
          </a:p>
          <a:p>
            <a:pPr lvl="0" indent="354013" algn="just">
              <a:spcBef>
                <a:spcPts val="650"/>
              </a:spcBef>
              <a:spcAft>
                <a:spcPts val="0"/>
              </a:spcAft>
              <a:tabLst>
                <a:tab pos="415925" algn="l"/>
              </a:tabLst>
            </a:pPr>
            <a:r>
              <a:rPr lang="ru-RU" dirty="0">
                <a:latin typeface="Times New Roman" panose="02020603050405020304" pitchFamily="18" charset="0"/>
                <a:cs typeface="Times New Roman" panose="02020603050405020304" pitchFamily="18" charset="0"/>
              </a:rPr>
              <a:t>Листы внутренней описи нумеруются отдельно.</a:t>
            </a:r>
          </a:p>
        </p:txBody>
      </p:sp>
      <p:pic>
        <p:nvPicPr>
          <p:cNvPr id="7170" name="Picture 2" descr="E:\26.06.2026\Семинар 29.06.2026 г. (по работе с документами ГНК)\Материалы\Внутренняя опись.png"/>
          <p:cNvPicPr>
            <a:picLocks noChangeAspect="1" noChangeArrowheads="1"/>
          </p:cNvPicPr>
          <p:nvPr/>
        </p:nvPicPr>
        <p:blipFill rotWithShape="1">
          <a:blip r:embed="rId2">
            <a:extLst>
              <a:ext uri="{28A0092B-C50C-407E-A947-70E740481C1C}">
                <a14:useLocalDpi xmlns:a14="http://schemas.microsoft.com/office/drawing/2010/main" val="0"/>
              </a:ext>
            </a:extLst>
          </a:blip>
          <a:srcRect l="7099" r="4522"/>
          <a:stretch/>
        </p:blipFill>
        <p:spPr bwMode="auto">
          <a:xfrm>
            <a:off x="6880417" y="1107415"/>
            <a:ext cx="5201926" cy="493265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375010" y="229267"/>
            <a:ext cx="3707333" cy="553998"/>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Приложение № 9 к ПНД «Рекомендуемый образец внутренней описи документов»</a:t>
            </a:r>
            <a:endParaRPr lang="ru-RU" sz="1500" dirty="0"/>
          </a:p>
        </p:txBody>
      </p:sp>
    </p:spTree>
    <p:extLst>
      <p:ext uri="{BB962C8B-B14F-4D97-AF65-F5344CB8AC3E}">
        <p14:creationId xmlns:p14="http://schemas.microsoft.com/office/powerpoint/2010/main" val="1643191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2879" y="303229"/>
            <a:ext cx="5768313" cy="6545382"/>
          </a:xfrm>
          <a:prstGeom prst="rect">
            <a:avLst/>
          </a:prstGeom>
        </p:spPr>
        <p:txBody>
          <a:bodyPr wrap="square">
            <a:spAutoFit/>
          </a:bodyPr>
          <a:lstStyle/>
          <a:p>
            <a:pPr lvl="0" indent="354013" algn="just">
              <a:spcBef>
                <a:spcPts val="650"/>
              </a:spcBef>
              <a:spcAft>
                <a:spcPts val="0"/>
              </a:spcAft>
              <a:tabLst>
                <a:tab pos="415925" algn="l"/>
              </a:tabLst>
            </a:pPr>
            <a:r>
              <a:rPr lang="ru-RU" dirty="0">
                <a:latin typeface="Times New Roman" panose="02020603050405020304" pitchFamily="18" charset="0"/>
                <a:cs typeface="Times New Roman" panose="02020603050405020304" pitchFamily="18" charset="0"/>
              </a:rPr>
              <a:t>При переформировании дела составляется новый лист-заверитель подписывается работником нотариального архива с указанием его должности и даты составления листа-заверителя. </a:t>
            </a:r>
          </a:p>
          <a:p>
            <a:pPr indent="354013" algn="just">
              <a:spcBef>
                <a:spcPts val="650"/>
              </a:spcBef>
              <a:tabLst>
                <a:tab pos="415925" algn="l"/>
              </a:tabLst>
            </a:pPr>
            <a:r>
              <a:rPr lang="ru-RU" dirty="0">
                <a:latin typeface="Times New Roman" panose="02020603050405020304" pitchFamily="18" charset="0"/>
                <a:cs typeface="Times New Roman" panose="02020603050405020304" pitchFamily="18" charset="0"/>
              </a:rPr>
              <a:t>Лист-заверитель нумеровать не нужно. </a:t>
            </a:r>
          </a:p>
          <a:p>
            <a:pPr indent="354013" algn="just">
              <a:spcBef>
                <a:spcPts val="650"/>
              </a:spcBef>
              <a:tabLst>
                <a:tab pos="415925" algn="l"/>
              </a:tabLst>
            </a:pPr>
            <a:r>
              <a:rPr lang="ru-RU" dirty="0">
                <a:latin typeface="Times New Roman" panose="02020603050405020304" pitchFamily="18" charset="0"/>
                <a:cs typeface="Times New Roman" panose="02020603050405020304" pitchFamily="18" charset="0"/>
              </a:rPr>
              <a:t>На листе-заверителе проставляется печать нотариальной палаты для архивных документов. </a:t>
            </a:r>
          </a:p>
          <a:p>
            <a:pPr indent="354013" algn="just">
              <a:spcBef>
                <a:spcPts val="650"/>
              </a:spcBef>
              <a:tabLst>
                <a:tab pos="415925" algn="l"/>
              </a:tabLst>
            </a:pPr>
            <a:r>
              <a:rPr lang="ru-RU" dirty="0">
                <a:latin typeface="Times New Roman" panose="02020603050405020304" pitchFamily="18" charset="0"/>
                <a:cs typeface="Times New Roman" panose="02020603050405020304" pitchFamily="18" charset="0"/>
              </a:rPr>
              <a:t>Документы помещаются в твёрдую обложку, прошиваются прочной нитью или переплетаются с учетом возможного свободного чтения их текстов (исключение составляют документы, помещенные в дело «Конверты хранения»). Концы нити, которой прошиты документы дела, или места скрепления листов заклеиваются бумажной наклейкой, с указанием следующей надписи: «В деле пронумеровано, прошито и скреплено печатью всего 	 листов документов, + __листов внутренней описи, + __лист- заверитель», проставляется печать нотариальной палаты для архивных документов таким образом, чтобы часть оттиска была расположена на бумажной наклейке, часть - на листе. </a:t>
            </a:r>
            <a:endParaRPr lang="ru-RU" dirty="0"/>
          </a:p>
          <a:p>
            <a:pPr indent="354013" algn="just">
              <a:spcBef>
                <a:spcPts val="650"/>
              </a:spcBef>
              <a:tabLst>
                <a:tab pos="415925" algn="l"/>
              </a:tabLst>
            </a:pPr>
            <a:endParaRPr lang="ru-RU" dirty="0">
              <a:latin typeface="Times New Roman" panose="02020603050405020304" pitchFamily="18" charset="0"/>
              <a:cs typeface="Times New Roman" panose="02020603050405020304" pitchFamily="18" charset="0"/>
            </a:endParaRPr>
          </a:p>
        </p:txBody>
      </p:sp>
      <p:pic>
        <p:nvPicPr>
          <p:cNvPr id="4" name="Рисунок 3" descr="Изображение выглядит как текст, снимок экрана, чек, Шрифт&#10;&#10;Автоматически созданное описание">
            <a:extLst>
              <a:ext uri="{FF2B5EF4-FFF2-40B4-BE49-F238E27FC236}">
                <a16:creationId xmlns:a16="http://schemas.microsoft.com/office/drawing/2014/main" id="{615B63F3-AD7C-A49F-7F5D-B9F1C4BE5F3C}"/>
              </a:ext>
            </a:extLst>
          </p:cNvPr>
          <p:cNvPicPr>
            <a:picLocks noChangeAspect="1"/>
          </p:cNvPicPr>
          <p:nvPr/>
        </p:nvPicPr>
        <p:blipFill rotWithShape="1">
          <a:blip r:embed="rId2">
            <a:extLst>
              <a:ext uri="{28A0092B-C50C-407E-A947-70E740481C1C}">
                <a14:useLocalDpi xmlns:a14="http://schemas.microsoft.com/office/drawing/2010/main" val="0"/>
              </a:ext>
            </a:extLst>
          </a:blip>
          <a:srcRect l="7055" t="5439" r="1495" b="5334"/>
          <a:stretch/>
        </p:blipFill>
        <p:spPr>
          <a:xfrm>
            <a:off x="6951207" y="814145"/>
            <a:ext cx="5119071" cy="4308520"/>
          </a:xfrm>
          <a:prstGeom prst="rect">
            <a:avLst/>
          </a:prstGeom>
        </p:spPr>
      </p:pic>
      <p:sp>
        <p:nvSpPr>
          <p:cNvPr id="3" name="Прямоугольник 2"/>
          <p:cNvSpPr/>
          <p:nvPr/>
        </p:nvSpPr>
        <p:spPr>
          <a:xfrm>
            <a:off x="7748631" y="166381"/>
            <a:ext cx="4443369" cy="553998"/>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Приложение № 7 к ПНД «Рекомендуемый образец листа-заверителя»</a:t>
            </a:r>
            <a:endParaRPr lang="ru-RU" sz="1500" dirty="0"/>
          </a:p>
        </p:txBody>
      </p:sp>
      <p:sp>
        <p:nvSpPr>
          <p:cNvPr id="8" name="Прямоугольник 7"/>
          <p:cNvSpPr/>
          <p:nvPr/>
        </p:nvSpPr>
        <p:spPr>
          <a:xfrm>
            <a:off x="6803472" y="5271994"/>
            <a:ext cx="5182916" cy="1246495"/>
          </a:xfrm>
          <a:prstGeom prst="rect">
            <a:avLst/>
          </a:prstGeom>
        </p:spPr>
        <p:txBody>
          <a:bodyPr wrap="square">
            <a:spAutoFit/>
          </a:bodyPr>
          <a:lstStyle/>
          <a:p>
            <a:pPr indent="360363" algn="just"/>
            <a:r>
              <a:rPr lang="ru-RU" sz="1500" dirty="0">
                <a:latin typeface="Times New Roman" panose="02020603050405020304" pitchFamily="18" charset="0"/>
                <a:cs typeface="Times New Roman" panose="02020603050405020304" pitchFamily="18" charset="0"/>
              </a:rPr>
              <a:t>Если текст документа близко расположен к левому краю листа, что после подшивки затруднит его чтение, к листу подклеивается полоска бумаги, которая прошивается при оформлении дела. На место склейки помещается оттиск печати.</a:t>
            </a:r>
          </a:p>
        </p:txBody>
      </p:sp>
    </p:spTree>
    <p:extLst>
      <p:ext uri="{BB962C8B-B14F-4D97-AF65-F5344CB8AC3E}">
        <p14:creationId xmlns:p14="http://schemas.microsoft.com/office/powerpoint/2010/main" val="2943186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6414" y="369904"/>
            <a:ext cx="6451674" cy="6486391"/>
          </a:xfrm>
          <a:prstGeom prst="rect">
            <a:avLst/>
          </a:prstGeom>
        </p:spPr>
        <p:txBody>
          <a:bodyPr wrap="square">
            <a:spAutoFit/>
          </a:bodyPr>
          <a:lstStyle/>
          <a:p>
            <a:pPr indent="354013" algn="just">
              <a:spcBef>
                <a:spcPts val="540"/>
              </a:spcBef>
            </a:pPr>
            <a:r>
              <a:rPr lang="ru-RU" dirty="0">
                <a:latin typeface="Times New Roman" panose="02020603050405020304" pitchFamily="18" charset="0"/>
                <a:cs typeface="Times New Roman" panose="02020603050405020304" pitchFamily="18" charset="0"/>
              </a:rPr>
              <a:t>На обложке переформированного дела государственной нотариальной конторы вместо наименования нотариальной палаты и нотариального округа</a:t>
            </a:r>
            <a:r>
              <a:rPr lang="ru-RU" dirty="0">
                <a:solidFill>
                  <a:srgbClr val="FF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указывается наименование и номер (при наличии) государственной нотариальной конторы.</a:t>
            </a:r>
          </a:p>
          <a:p>
            <a:pPr indent="354013" algn="just">
              <a:spcBef>
                <a:spcPts val="540"/>
              </a:spcBef>
            </a:pPr>
            <a:r>
              <a:rPr lang="ru-RU" dirty="0">
                <a:latin typeface="Times New Roman" panose="02020603050405020304" pitchFamily="18" charset="0"/>
                <a:cs typeface="Times New Roman" panose="02020603050405020304" pitchFamily="18" charset="0"/>
              </a:rPr>
              <a:t>Если документы в делах соответствующего фонда сформированы в зависимости от нотариусов, то на обложке дела указывается Фамилия, имя, отчество (при наличии) государственного нотариуса, удостоверившего документы данного номенклатурного дела.</a:t>
            </a:r>
          </a:p>
          <a:p>
            <a:pPr indent="354013" algn="just">
              <a:spcBef>
                <a:spcPts val="575"/>
              </a:spcBef>
            </a:pPr>
            <a:r>
              <a:rPr lang="ru-RU" dirty="0">
                <a:latin typeface="Times New Roman" panose="02020603050405020304" pitchFamily="18" charset="0"/>
                <a:cs typeface="Times New Roman" panose="02020603050405020304" pitchFamily="18" charset="0"/>
              </a:rPr>
              <a:t>На обложке переформированного дела (тома) работник нотариального архива в графе «Дело №__» указывает порядковый номер записи дела, указанный в графе 1 описи дел постоянного и временного (свыше 10 лет) срока хранения. </a:t>
            </a:r>
          </a:p>
          <a:p>
            <a:pPr indent="354013" algn="just">
              <a:spcBef>
                <a:spcPts val="575"/>
              </a:spcBef>
            </a:pPr>
            <a:r>
              <a:rPr lang="ru-RU" dirty="0">
                <a:latin typeface="Times New Roman" panose="02020603050405020304" pitchFamily="18" charset="0"/>
                <a:cs typeface="Times New Roman" panose="02020603050405020304" pitchFamily="18" charset="0"/>
              </a:rPr>
              <a:t>Переформирование номенклатурного дела не производится, если документов, подлежащих уничтожению, в составе такого дела не имеется, при этом обложка дела заменяется или в неё вносятся необходимые уточнения: индекс, заголовок и срок хранения дела указываются в соответствии с номенклатурой дел нотариуса, сформированной в ЕИС на основании Типовой номенклатуры.</a:t>
            </a:r>
          </a:p>
          <a:p>
            <a:pPr indent="354013" algn="just">
              <a:spcBef>
                <a:spcPts val="575"/>
              </a:spcBef>
            </a:pPr>
            <a:endParaRPr lang="ru-RU" dirty="0">
              <a:latin typeface="Times New Roman" panose="02020603050405020304" pitchFamily="18" charset="0"/>
              <a:cs typeface="Times New Roman" panose="02020603050405020304" pitchFamily="18" charset="0"/>
            </a:endParaRPr>
          </a:p>
          <a:p>
            <a:pPr lvl="0" algn="just">
              <a:lnSpc>
                <a:spcPts val="1510"/>
              </a:lnSpc>
              <a:spcBef>
                <a:spcPts val="650"/>
              </a:spcBef>
              <a:spcAft>
                <a:spcPts val="0"/>
              </a:spcAft>
              <a:tabLst>
                <a:tab pos="415925" algn="l"/>
              </a:tabLst>
            </a:pPr>
            <a:endParaRPr lang="ru-RU" sz="2000" dirty="0">
              <a:latin typeface="Times New Roman" panose="02020603050405020304" pitchFamily="18" charset="0"/>
              <a:ea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470" y="906012"/>
            <a:ext cx="4537918" cy="4780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7907810" y="221174"/>
            <a:ext cx="4180725" cy="553998"/>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Приложение № 5 к ПНД «Рекомендуемый образец обложки дела»</a:t>
            </a:r>
            <a:endParaRPr lang="ru-RU" sz="1500" dirty="0"/>
          </a:p>
        </p:txBody>
      </p:sp>
    </p:spTree>
    <p:extLst>
      <p:ext uri="{BB962C8B-B14F-4D97-AF65-F5344CB8AC3E}">
        <p14:creationId xmlns:p14="http://schemas.microsoft.com/office/powerpoint/2010/main" val="3859751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4483" y="691464"/>
            <a:ext cx="5650309" cy="584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296177" y="249465"/>
            <a:ext cx="3813929" cy="369332"/>
          </a:xfrm>
          <a:prstGeom prst="rect">
            <a:avLst/>
          </a:prstGeom>
        </p:spPr>
        <p:txBody>
          <a:bodyPr wrap="none">
            <a:spAutoFit/>
          </a:bodyPr>
          <a:lstStyle/>
          <a:p>
            <a:r>
              <a:rPr lang="ru-RU" dirty="0">
                <a:latin typeface="Times New Roman" panose="02020603050405020304" pitchFamily="18" charset="0"/>
                <a:cs typeface="Times New Roman" panose="02020603050405020304" pitchFamily="18" charset="0"/>
              </a:rPr>
              <a:t>Пример заполнения «Обложки дела»</a:t>
            </a:r>
            <a:endParaRPr lang="ru-RU" dirty="0"/>
          </a:p>
        </p:txBody>
      </p:sp>
    </p:spTree>
    <p:extLst>
      <p:ext uri="{BB962C8B-B14F-4D97-AF65-F5344CB8AC3E}">
        <p14:creationId xmlns:p14="http://schemas.microsoft.com/office/powerpoint/2010/main" val="1330247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30A0551-C5D6-014D-5884-7270CEE584BA}"/>
              </a:ext>
            </a:extLst>
          </p:cNvPr>
          <p:cNvSpPr txBox="1"/>
          <p:nvPr/>
        </p:nvSpPr>
        <p:spPr>
          <a:xfrm>
            <a:off x="10306050" y="140257"/>
            <a:ext cx="1681112" cy="369332"/>
          </a:xfrm>
          <a:prstGeom prst="rect">
            <a:avLst/>
          </a:prstGeom>
          <a:noFill/>
        </p:spPr>
        <p:txBody>
          <a:bodyPr wrap="square">
            <a:spAutoFit/>
          </a:bodyPr>
          <a:lstStyle/>
          <a:p>
            <a:r>
              <a:rPr lang="ru-RU" sz="1800" dirty="0">
                <a:latin typeface="Times New Roman" panose="02020603050405020304" pitchFamily="18" charset="0"/>
                <a:cs typeface="Times New Roman" panose="02020603050405020304" pitchFamily="18" charset="0"/>
              </a:rPr>
              <a:t>Схема 1</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241" y="324922"/>
            <a:ext cx="8704699" cy="6203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0929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FBE8CD-956A-B141-463F-20B27B4D89D0}"/>
              </a:ext>
            </a:extLst>
          </p:cNvPr>
          <p:cNvSpPr txBox="1"/>
          <p:nvPr/>
        </p:nvSpPr>
        <p:spPr>
          <a:xfrm>
            <a:off x="933450" y="197666"/>
            <a:ext cx="11106150" cy="6596678"/>
          </a:xfrm>
          <a:prstGeom prst="rect">
            <a:avLst/>
          </a:prstGeom>
          <a:noFill/>
        </p:spPr>
        <p:txBody>
          <a:bodyPr wrap="square">
            <a:spAutoFit/>
          </a:bodyPr>
          <a:lstStyle/>
          <a:p>
            <a:pPr indent="536575" algn="just">
              <a:spcBef>
                <a:spcPts val="540"/>
              </a:spcBef>
            </a:pPr>
            <a:r>
              <a:rPr lang="ru-RU" dirty="0">
                <a:latin typeface="Times New Roman" panose="02020603050405020304" pitchFamily="18" charset="0"/>
                <a:cs typeface="Times New Roman" panose="02020603050405020304" pitchFamily="18" charset="0"/>
              </a:rPr>
              <a:t>После переформирования номенклатурных дел, работниками архива составляются описи дел постоянного и временного (свыше 10 лет) срока хранения, которые  содержат:</a:t>
            </a:r>
          </a:p>
          <a:p>
            <a:pPr marL="895350" lvl="0" indent="-352425" algn="l">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название архивного фонда;</a:t>
            </a:r>
          </a:p>
          <a:p>
            <a:pPr marL="895350" lvl="0" indent="-352425" algn="l">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учетный номер нотариального архива (номер фонда);</a:t>
            </a:r>
          </a:p>
          <a:p>
            <a:pPr marL="895350" lvl="0" indent="-352425" algn="l">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номер описи дел в пределах архивного фонда;</a:t>
            </a:r>
          </a:p>
          <a:p>
            <a:pPr marL="895350" lvl="0" indent="-352425" algn="just">
              <a:spcBef>
                <a:spcPts val="11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год, за который сформированы номенклатурные дела (в случае передачи дел нотариуса, занимающегося частной практикой по акту приема-передачи дел,  сформированному в ЕИС);</a:t>
            </a:r>
          </a:p>
          <a:p>
            <a:pPr marL="895350" lvl="0" indent="-352425" algn="just">
              <a:spcBef>
                <a:spcPts val="145"/>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порядковый номер каждой единицы хранения (начиная с 1-сквозная нумерация до прекращения нотариальной деятельности нотариуса, занимающегося (занимавшегося) частной практикой, или ликвидации государственной нотариальной конторы);</a:t>
            </a:r>
          </a:p>
          <a:p>
            <a:pPr marL="895350" lvl="0" indent="-352425" algn="l">
              <a:spcBef>
                <a:spcPts val="43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индекс переформированного дела;</a:t>
            </a:r>
          </a:p>
          <a:p>
            <a:pPr marL="895350" lvl="0" indent="-352425" algn="just">
              <a:spcBef>
                <a:spcPts val="29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заголовок дела (в соответствии с Типовой номенклатурой, номенклатурой дел нотариуса, сформированной в ЕИС, или Примерной номенклатурой);</a:t>
            </a:r>
          </a:p>
          <a:p>
            <a:pPr marL="895350" lvl="0" indent="-352425" algn="just">
              <a:spcBef>
                <a:spcPts val="43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номер тома (в случае, если дело состоит из нескольких томов);</a:t>
            </a:r>
          </a:p>
          <a:p>
            <a:pPr marL="895350" lvl="0" indent="-352425" algn="just">
              <a:spcBef>
                <a:spcPts val="25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даты дела (даты первого и последнего нотариального документа в деле (томе, если дело содержит несколько томов), даты первой и последней записи в реестрах,  книгах, журналах);</a:t>
            </a:r>
          </a:p>
          <a:p>
            <a:pPr marL="895350" lvl="0" indent="-352425" algn="l">
              <a:spcBef>
                <a:spcPts val="43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срок хранения;</a:t>
            </a:r>
          </a:p>
          <a:p>
            <a:pPr marL="895350" lvl="0" indent="-352425" algn="just">
              <a:spcBef>
                <a:spcPts val="36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количество листов в деле (томе, если дело содержит несколько томов);</a:t>
            </a:r>
          </a:p>
          <a:p>
            <a:pPr marL="895350" lvl="0" indent="-352425" algn="l">
              <a:spcBef>
                <a:spcPts val="470"/>
              </a:spcBef>
              <a:spcAft>
                <a:spcPts val="0"/>
              </a:spcAft>
              <a:buFont typeface="Wingdings" panose="05000000000000000000" pitchFamily="2" charset="2"/>
              <a:buChar char="Ø"/>
              <a:tabLst>
                <a:tab pos="466090" algn="l"/>
              </a:tabLst>
            </a:pPr>
            <a:r>
              <a:rPr lang="ru-RU" dirty="0">
                <a:latin typeface="Times New Roman" panose="02020603050405020304" pitchFamily="18" charset="0"/>
                <a:cs typeface="Times New Roman" panose="02020603050405020304" pitchFamily="18" charset="0"/>
              </a:rPr>
              <a:t>примечание.</a:t>
            </a:r>
          </a:p>
          <a:p>
            <a:pPr indent="448310" algn="just">
              <a:spcBef>
                <a:spcPts val="290"/>
              </a:spcBef>
            </a:pPr>
            <a:r>
              <a:rPr lang="ru-RU" dirty="0">
                <a:latin typeface="Times New Roman" panose="02020603050405020304" pitchFamily="18" charset="0"/>
                <a:cs typeface="Times New Roman" panose="02020603050405020304" pitchFamily="18" charset="0"/>
              </a:rPr>
              <a:t>В конце описи дел постоянного и временного   (свыше 10 лет) хранения    указывается    должность, фамилия и инициалы лица, подписывающего опись своей УКЭП, дата составления описи и следующая итоговая надпись: «В данную опись внесено (цифрами и прописью) дел с N____ по N____	».</a:t>
            </a:r>
          </a:p>
        </p:txBody>
      </p:sp>
    </p:spTree>
    <p:extLst>
      <p:ext uri="{BB962C8B-B14F-4D97-AF65-F5344CB8AC3E}">
        <p14:creationId xmlns:p14="http://schemas.microsoft.com/office/powerpoint/2010/main" val="1367514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AA8751-F396-15CF-1A5D-7A0C8A662BA7}"/>
              </a:ext>
            </a:extLst>
          </p:cNvPr>
          <p:cNvSpPr txBox="1"/>
          <p:nvPr/>
        </p:nvSpPr>
        <p:spPr>
          <a:xfrm>
            <a:off x="899360" y="116340"/>
            <a:ext cx="6096000" cy="323165"/>
          </a:xfrm>
          <a:prstGeom prst="rect">
            <a:avLst/>
          </a:prstGeom>
          <a:noFill/>
        </p:spPr>
        <p:txBody>
          <a:bodyPr wrap="square">
            <a:spAutoFit/>
          </a:bodyPr>
          <a:lstStyle/>
          <a:p>
            <a:r>
              <a:rPr lang="ru-RU" sz="1500" dirty="0">
                <a:latin typeface="Times New Roman" panose="02020603050405020304" pitchFamily="18" charset="0"/>
                <a:cs typeface="Times New Roman" panose="02020603050405020304" pitchFamily="18" charset="0"/>
              </a:rPr>
              <a:t>Примерный образец: «Опись дел постоянного хранения» </a:t>
            </a:r>
            <a:endParaRPr lang="ru-RU" sz="1500" dirty="0"/>
          </a:p>
        </p:txBody>
      </p:sp>
      <p:pic>
        <p:nvPicPr>
          <p:cNvPr id="3" name="Рисунок 2">
            <a:extLst>
              <a:ext uri="{FF2B5EF4-FFF2-40B4-BE49-F238E27FC236}">
                <a16:creationId xmlns:a16="http://schemas.microsoft.com/office/drawing/2014/main" id="{5D696410-65B8-0561-7DB4-A6A0D4D700C6}"/>
              </a:ext>
            </a:extLst>
          </p:cNvPr>
          <p:cNvPicPr>
            <a:picLocks noChangeAspect="1"/>
          </p:cNvPicPr>
          <p:nvPr/>
        </p:nvPicPr>
        <p:blipFill>
          <a:blip r:embed="rId2"/>
          <a:stretch>
            <a:fillRect/>
          </a:stretch>
        </p:blipFill>
        <p:spPr>
          <a:xfrm>
            <a:off x="899360" y="496857"/>
            <a:ext cx="5120933" cy="4907561"/>
          </a:xfrm>
          <a:prstGeom prst="rect">
            <a:avLst/>
          </a:prstGeom>
        </p:spPr>
      </p:pic>
      <p:sp>
        <p:nvSpPr>
          <p:cNvPr id="4" name="TextBox 3">
            <a:extLst>
              <a:ext uri="{FF2B5EF4-FFF2-40B4-BE49-F238E27FC236}">
                <a16:creationId xmlns:a16="http://schemas.microsoft.com/office/drawing/2014/main" id="{410719F9-9F52-F0E6-0302-D98DE800774A}"/>
              </a:ext>
            </a:extLst>
          </p:cNvPr>
          <p:cNvSpPr txBox="1"/>
          <p:nvPr/>
        </p:nvSpPr>
        <p:spPr>
          <a:xfrm>
            <a:off x="597356" y="5505448"/>
            <a:ext cx="11054952" cy="1277273"/>
          </a:xfrm>
          <a:prstGeom prst="rect">
            <a:avLst/>
          </a:prstGeom>
          <a:noFill/>
        </p:spPr>
        <p:txBody>
          <a:bodyPr wrap="square">
            <a:spAutoFit/>
          </a:bodyPr>
          <a:lstStyle/>
          <a:p>
            <a:pPr indent="447675" algn="just">
              <a:spcBef>
                <a:spcPts val="540"/>
              </a:spcBef>
              <a:tabLst>
                <a:tab pos="553085" algn="l"/>
              </a:tabLst>
            </a:pPr>
            <a:r>
              <a:rPr lang="ru-RU" dirty="0">
                <a:latin typeface="Times New Roman" panose="02020603050405020304" pitchFamily="18" charset="0"/>
                <a:cs typeface="Times New Roman" panose="02020603050405020304" pitchFamily="18" charset="0"/>
              </a:rPr>
              <a:t>Опись дел постоянного и временного (свыше 10 лет) срока хранения, опись наследственных дел подписывается УКЭП руководителя нотариального архива или его заместителя.</a:t>
            </a:r>
          </a:p>
          <a:p>
            <a:pPr indent="447675" algn="just">
              <a:spcBef>
                <a:spcPts val="575"/>
              </a:spcBef>
              <a:tabLst>
                <a:tab pos="640080" algn="l"/>
              </a:tabLst>
            </a:pPr>
            <a:r>
              <a:rPr lang="ru-RU" dirty="0">
                <a:latin typeface="Times New Roman" panose="02020603050405020304" pitchFamily="18" charset="0"/>
                <a:cs typeface="Times New Roman" panose="02020603050405020304" pitchFamily="18" charset="0"/>
              </a:rPr>
              <a:t>Технические ошибки, допущенные при внесении сведений в описи дел, исправляются незамедлительно руководителем нотариального архива или его заместителем при их обнаружении.</a:t>
            </a:r>
          </a:p>
        </p:txBody>
      </p:sp>
      <p:pic>
        <p:nvPicPr>
          <p:cNvPr id="5" name="Рисунок 4">
            <a:extLst>
              <a:ext uri="{FF2B5EF4-FFF2-40B4-BE49-F238E27FC236}">
                <a16:creationId xmlns:a16="http://schemas.microsoft.com/office/drawing/2014/main" id="{F0B19B7D-F454-C6EF-A114-2DEE21BBE123}"/>
              </a:ext>
            </a:extLst>
          </p:cNvPr>
          <p:cNvPicPr>
            <a:picLocks noChangeAspect="1"/>
          </p:cNvPicPr>
          <p:nvPr/>
        </p:nvPicPr>
        <p:blipFill>
          <a:blip r:embed="rId3"/>
          <a:srcRect r="-124" b="12787"/>
          <a:stretch/>
        </p:blipFill>
        <p:spPr>
          <a:xfrm>
            <a:off x="6369859" y="528505"/>
            <a:ext cx="5230646" cy="4815282"/>
          </a:xfrm>
          <a:prstGeom prst="rect">
            <a:avLst/>
          </a:prstGeom>
        </p:spPr>
      </p:pic>
      <p:sp>
        <p:nvSpPr>
          <p:cNvPr id="2" name="Прямоугольник 1"/>
          <p:cNvSpPr/>
          <p:nvPr/>
        </p:nvSpPr>
        <p:spPr>
          <a:xfrm>
            <a:off x="6193872" y="118801"/>
            <a:ext cx="6096000" cy="323165"/>
          </a:xfrm>
          <a:prstGeom prst="rect">
            <a:avLst/>
          </a:prstGeom>
        </p:spPr>
        <p:txBody>
          <a:bodyPr>
            <a:spAutoFit/>
          </a:bodyPr>
          <a:lstStyle/>
          <a:p>
            <a:r>
              <a:rPr lang="ru-RU" sz="1500" dirty="0">
                <a:latin typeface="Times New Roman" panose="02020603050405020304" pitchFamily="18" charset="0"/>
                <a:cs typeface="Times New Roman" panose="02020603050405020304" pitchFamily="18" charset="0"/>
              </a:rPr>
              <a:t>Примерный образец: «Опись дел временного (свыше 10 лет) хранения»</a:t>
            </a:r>
            <a:endParaRPr lang="ru-RU" sz="1500" dirty="0"/>
          </a:p>
        </p:txBody>
      </p:sp>
    </p:spTree>
    <p:extLst>
      <p:ext uri="{BB962C8B-B14F-4D97-AF65-F5344CB8AC3E}">
        <p14:creationId xmlns:p14="http://schemas.microsoft.com/office/powerpoint/2010/main" val="811361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AA8751-F396-15CF-1A5D-7A0C8A662BA7}"/>
              </a:ext>
            </a:extLst>
          </p:cNvPr>
          <p:cNvSpPr txBox="1"/>
          <p:nvPr/>
        </p:nvSpPr>
        <p:spPr>
          <a:xfrm>
            <a:off x="899360" y="116340"/>
            <a:ext cx="6096000" cy="323165"/>
          </a:xfrm>
          <a:prstGeom prst="rect">
            <a:avLst/>
          </a:prstGeom>
          <a:noFill/>
        </p:spPr>
        <p:txBody>
          <a:bodyPr wrap="square">
            <a:spAutoFit/>
          </a:bodyPr>
          <a:lstStyle/>
          <a:p>
            <a:r>
              <a:rPr lang="ru-RU" sz="1500" dirty="0">
                <a:latin typeface="Times New Roman" panose="02020603050405020304" pitchFamily="18" charset="0"/>
                <a:cs typeface="Times New Roman" panose="02020603050405020304" pitchFamily="18" charset="0"/>
              </a:rPr>
              <a:t>Примерный образец: «Опись дел постоянного хранения» </a:t>
            </a:r>
            <a:endParaRPr lang="ru-RU" sz="1500" dirty="0"/>
          </a:p>
        </p:txBody>
      </p:sp>
      <p:sp>
        <p:nvSpPr>
          <p:cNvPr id="2" name="Прямоугольник 1"/>
          <p:cNvSpPr/>
          <p:nvPr/>
        </p:nvSpPr>
        <p:spPr>
          <a:xfrm>
            <a:off x="6193872" y="118801"/>
            <a:ext cx="6096000" cy="323165"/>
          </a:xfrm>
          <a:prstGeom prst="rect">
            <a:avLst/>
          </a:prstGeom>
        </p:spPr>
        <p:txBody>
          <a:bodyPr>
            <a:spAutoFit/>
          </a:bodyPr>
          <a:lstStyle/>
          <a:p>
            <a:r>
              <a:rPr lang="ru-RU" sz="1500" dirty="0">
                <a:latin typeface="Times New Roman" panose="02020603050405020304" pitchFamily="18" charset="0"/>
                <a:cs typeface="Times New Roman" panose="02020603050405020304" pitchFamily="18" charset="0"/>
              </a:rPr>
              <a:t>Примерный образец: «Опись дел временного (свыше 10 лет) хранения»</a:t>
            </a:r>
            <a:endParaRPr lang="ru-RU" sz="15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678" y="528505"/>
            <a:ext cx="4932727" cy="482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224" y="528505"/>
            <a:ext cx="5057191" cy="486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518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238DE9-E6DA-43E7-C638-449AC0B305D5}"/>
              </a:ext>
            </a:extLst>
          </p:cNvPr>
          <p:cNvSpPr txBox="1"/>
          <p:nvPr/>
        </p:nvSpPr>
        <p:spPr>
          <a:xfrm>
            <a:off x="2982482" y="147866"/>
            <a:ext cx="8971829" cy="369332"/>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Пример заполнения: «Описей дел постоянного и временного (свыше 10 лет) хранения» </a:t>
            </a:r>
            <a:endParaRPr lang="ru-RU" dirty="0"/>
          </a:p>
        </p:txBody>
      </p:sp>
      <p:pic>
        <p:nvPicPr>
          <p:cNvPr id="3" name="Рисунок 2">
            <a:extLst>
              <a:ext uri="{FF2B5EF4-FFF2-40B4-BE49-F238E27FC236}">
                <a16:creationId xmlns:a16="http://schemas.microsoft.com/office/drawing/2014/main" id="{48CE3630-B5BB-2FAF-C037-9E42DBBA7046}"/>
              </a:ext>
            </a:extLst>
          </p:cNvPr>
          <p:cNvPicPr>
            <a:picLocks noChangeAspect="1"/>
          </p:cNvPicPr>
          <p:nvPr/>
        </p:nvPicPr>
        <p:blipFill>
          <a:blip r:embed="rId2"/>
          <a:srcRect l="8664" t="10765" r="51702" b="9080"/>
          <a:stretch>
            <a:fillRect/>
          </a:stretch>
        </p:blipFill>
        <p:spPr>
          <a:xfrm>
            <a:off x="1263869" y="929081"/>
            <a:ext cx="4832131" cy="5496980"/>
          </a:xfrm>
          <a:prstGeom prst="rect">
            <a:avLst/>
          </a:prstGeom>
        </p:spPr>
      </p:pic>
      <p:pic>
        <p:nvPicPr>
          <p:cNvPr id="8" name="Рисунок 7">
            <a:extLst>
              <a:ext uri="{FF2B5EF4-FFF2-40B4-BE49-F238E27FC236}">
                <a16:creationId xmlns:a16="http://schemas.microsoft.com/office/drawing/2014/main" id="{ED9E9189-E2D0-898D-6BAD-3DD89A52CC32}"/>
              </a:ext>
            </a:extLst>
          </p:cNvPr>
          <p:cNvPicPr>
            <a:picLocks noChangeAspect="1"/>
          </p:cNvPicPr>
          <p:nvPr/>
        </p:nvPicPr>
        <p:blipFill>
          <a:blip r:embed="rId3"/>
          <a:srcRect l="16875" t="12183" r="51444" b="9656"/>
          <a:stretch>
            <a:fillRect/>
          </a:stretch>
        </p:blipFill>
        <p:spPr>
          <a:xfrm>
            <a:off x="7057695" y="806887"/>
            <a:ext cx="4049111" cy="5619174"/>
          </a:xfrm>
          <a:prstGeom prst="rect">
            <a:avLst/>
          </a:prstGeom>
        </p:spPr>
      </p:pic>
    </p:spTree>
    <p:extLst>
      <p:ext uri="{BB962C8B-B14F-4D97-AF65-F5344CB8AC3E}">
        <p14:creationId xmlns:p14="http://schemas.microsoft.com/office/powerpoint/2010/main" val="3679226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9776" y="117693"/>
            <a:ext cx="11228383" cy="6740307"/>
          </a:xfrm>
          <a:prstGeom prst="rect">
            <a:avLst/>
          </a:prstGeom>
        </p:spPr>
        <p:txBody>
          <a:bodyPr wrap="square">
            <a:spAutoFit/>
          </a:bodyPr>
          <a:lstStyle/>
          <a:p>
            <a:pPr indent="450850" algn="just"/>
            <a:r>
              <a:rPr lang="ru-RU" b="1" kern="0" dirty="0">
                <a:latin typeface="Courier New" panose="02070309020205020404" pitchFamily="49" charset="0"/>
                <a:ea typeface="Times New Roman" panose="02020603050405020304" pitchFamily="18" charset="0"/>
                <a:cs typeface="Courier New" panose="02070309020205020404" pitchFamily="49" charset="0"/>
              </a:rPr>
              <a:t>Обработка и переформирование наследственных дел работниками нотариального архива</a:t>
            </a:r>
          </a:p>
          <a:p>
            <a:pPr lvl="0" indent="450850" algn="just"/>
            <a:endParaRPr lang="ru-RU" dirty="0">
              <a:latin typeface="Times New Roman" panose="02020603050405020304" pitchFamily="18" charset="0"/>
              <a:cs typeface="Times New Roman" panose="02020603050405020304" pitchFamily="18" charset="0"/>
            </a:endParaRPr>
          </a:p>
          <a:p>
            <a:pPr indent="450850" algn="just"/>
            <a:r>
              <a:rPr lang="ru-RU" dirty="0">
                <a:latin typeface="Times New Roman" panose="02020603050405020304" pitchFamily="18" charset="0"/>
                <a:cs typeface="Times New Roman" panose="02020603050405020304" pitchFamily="18" charset="0"/>
              </a:rPr>
              <a:t>При отсутствии в реестре наследственных дел ЕИС записи о наследственном деле Работники нотариального архива самостоятельно производят регистрацию наследственных дел в реестре наследственных дел ЕИС.</a:t>
            </a:r>
          </a:p>
          <a:p>
            <a:pPr indent="450850" algn="just"/>
            <a:r>
              <a:rPr lang="ru-RU" dirty="0">
                <a:latin typeface="Times New Roman" panose="02020603050405020304" pitchFamily="18" charset="0"/>
                <a:cs typeface="Times New Roman" panose="02020603050405020304" pitchFamily="18" charset="0"/>
              </a:rPr>
              <a:t>При обнаружении работником нотариального архива второго наследственного дела к имуществу такого же наследодателя, наследственные дела объединяются в соответствии с п. 2.8 Примерного порядка создания, комплектования и функционирования нотариальных архивов нотариальных палат субъектов Российской Федерации (утв. решением Правления Федеральной нотариальной палаты, протокол № 08/24 от 29.07.2024) :</a:t>
            </a:r>
          </a:p>
          <a:p>
            <a:pPr marL="723900" lvl="0" indent="-273050" algn="just"/>
            <a:endParaRPr lang="ru-RU" dirty="0">
              <a:latin typeface="Times New Roman" panose="02020603050405020304" pitchFamily="18" charset="0"/>
              <a:cs typeface="Times New Roman" panose="02020603050405020304" pitchFamily="18" charset="0"/>
            </a:endParaRPr>
          </a:p>
          <a:p>
            <a:pPr marL="723900" indent="-273050" algn="just">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если дело, находящееся на хранении в нотариальном архиве, заведено раньше или по территориальной принадлежности относится к нотариусу, который прекратил нотариальную деятельность, второе дело передаётся в нотариальный архив. Нотариус составляет акт приема-передачи дела по приложению №11 к ПНД и указывает в реестре наследственных дел ЕИС основание передачи наследственного дела «Передача по территориальной принадлежности». Работник нотариального архива, получивший наследственное дело, объединяет наследственные дела в одно, вносит соответствующие изменения в ЕИС и учетные архивные документы;</a:t>
            </a:r>
          </a:p>
          <a:p>
            <a:pPr marL="723900" indent="-273050" algn="just">
              <a:buFont typeface="Wingdings" panose="05000000000000000000" pitchFamily="2" charset="2"/>
              <a:buChar char="Ø"/>
            </a:pPr>
            <a:endParaRPr lang="ru-RU" dirty="0">
              <a:latin typeface="Times New Roman" panose="02020603050405020304" pitchFamily="18" charset="0"/>
              <a:cs typeface="Times New Roman" panose="02020603050405020304" pitchFamily="18" charset="0"/>
            </a:endParaRPr>
          </a:p>
          <a:p>
            <a:pPr marL="723900" indent="-273050" algn="just">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если дело из нотариального архива передаётся действующему нотариусу, у которого второе дело заведено раньше или по территориальной принадлежности относится к этому нотариусу, архив которого за соответствующий период еще не сдан в нотариальный архив, нотариус подаёт заявление о предоставлении ему из нотариального архива наследственного дела для возобновления. После получения из нотариального архива наследственного дела нотариус объединяет наследственные дела.</a:t>
            </a:r>
          </a:p>
        </p:txBody>
      </p:sp>
    </p:spTree>
    <p:extLst>
      <p:ext uri="{BB962C8B-B14F-4D97-AF65-F5344CB8AC3E}">
        <p14:creationId xmlns:p14="http://schemas.microsoft.com/office/powerpoint/2010/main" val="3108234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E0DB55-BF80-20F7-865D-E33ADD796F0D}"/>
              </a:ext>
            </a:extLst>
          </p:cNvPr>
          <p:cNvSpPr txBox="1"/>
          <p:nvPr/>
        </p:nvSpPr>
        <p:spPr>
          <a:xfrm>
            <a:off x="895348" y="209372"/>
            <a:ext cx="11115675" cy="5909310"/>
          </a:xfrm>
          <a:prstGeom prst="rect">
            <a:avLst/>
          </a:prstGeom>
          <a:noFill/>
        </p:spPr>
        <p:txBody>
          <a:bodyPr wrap="square">
            <a:spAutoFit/>
          </a:bodyPr>
          <a:lstStyle/>
          <a:p>
            <a:pPr indent="447675" algn="just"/>
            <a:endParaRPr lang="ru-RU" dirty="0">
              <a:latin typeface="Times New Roman" panose="02020603050405020304" pitchFamily="18" charset="0"/>
              <a:cs typeface="Times New Roman" panose="02020603050405020304" pitchFamily="18" charset="0"/>
            </a:endParaRPr>
          </a:p>
          <a:p>
            <a:pPr indent="447675" algn="just"/>
            <a:r>
              <a:rPr lang="ru-RU" sz="1700" dirty="0">
                <a:latin typeface="Times New Roman" panose="02020603050405020304" pitchFamily="18" charset="0"/>
                <a:cs typeface="Times New Roman" panose="02020603050405020304" pitchFamily="18" charset="0"/>
              </a:rPr>
              <a:t>По истечении 10 лет после окончания производства по наследственному делу в соответствии с п. 118, </a:t>
            </a:r>
            <a:r>
              <a:rPr lang="ru-RU" sz="1700" dirty="0" err="1">
                <a:latin typeface="Times New Roman" panose="02020603050405020304" pitchFamily="18" charset="0"/>
                <a:cs typeface="Times New Roman" panose="02020603050405020304" pitchFamily="18" charset="0"/>
              </a:rPr>
              <a:t>пп</a:t>
            </a:r>
            <a:r>
              <a:rPr lang="ru-RU" sz="1700" dirty="0">
                <a:latin typeface="Times New Roman" panose="02020603050405020304" pitchFamily="18" charset="0"/>
                <a:cs typeface="Times New Roman" panose="02020603050405020304" pitchFamily="18" charset="0"/>
              </a:rPr>
              <a:t>. 2 и </a:t>
            </a:r>
            <a:r>
              <a:rPr lang="ru-RU" sz="1700" dirty="0" err="1">
                <a:latin typeface="Times New Roman" panose="02020603050405020304" pitchFamily="18" charset="0"/>
                <a:cs typeface="Times New Roman" panose="02020603050405020304" pitchFamily="18" charset="0"/>
              </a:rPr>
              <a:t>пп</a:t>
            </a:r>
            <a:r>
              <a:rPr lang="ru-RU" sz="1700" dirty="0">
                <a:latin typeface="Times New Roman" panose="02020603050405020304" pitchFamily="18" charset="0"/>
                <a:cs typeface="Times New Roman" panose="02020603050405020304" pitchFamily="18" charset="0"/>
              </a:rPr>
              <a:t>. 7 п. 119 ПНД, подлежат переформированию наследственные дела в соответствии с п.126 Правил нотариального делопроизводства (утв. приказом Министерства юстиции Российской Федерации от 14.12.2022 N 394).</a:t>
            </a:r>
          </a:p>
          <a:p>
            <a:pPr indent="447675" algn="just"/>
            <a:r>
              <a:rPr lang="ru-RU" sz="1700" dirty="0">
                <a:latin typeface="Times New Roman" panose="02020603050405020304" pitchFamily="18" charset="0"/>
                <a:cs typeface="Times New Roman" panose="02020603050405020304" pitchFamily="18" charset="0"/>
              </a:rPr>
              <a:t>Наследственное дело расшивается, сканируется в соответствии с Порядком хранения нотариальных документов в электронной форме, электронных образов документов, созданных на бумажном носителе, содержащихся в единой информационной системе нотариата, включая технические требования к форматам таких документов, использования усиленной квалифицированной подписи при их хранении и доступа к таким документам (утв. Приказом Министерства юстиции Российской Федерации  от 14.12.2022 № 397), в отдельный файл в виде электронного образа каждый нотариальный документ, помещённый в наследственное дело (свидетельства о праве на наследство, свидетельства о праве собственности на долю в общем имуществе супругов, выданные пережившему супругу, свидетельства об удостоверении полномочий исполнителя завещания, постановления нотариуса о возмещении расходов, вызванных болезнью и похоронами наследодателя, постановления об аннулировании ранее выданного свидетельства и др.).</a:t>
            </a:r>
          </a:p>
          <a:p>
            <a:pPr indent="447675" algn="just"/>
            <a:r>
              <a:rPr lang="ru-RU" sz="1700" dirty="0">
                <a:latin typeface="Times New Roman" panose="02020603050405020304" pitchFamily="18" charset="0"/>
                <a:cs typeface="Times New Roman" panose="02020603050405020304" pitchFamily="18" charset="0"/>
              </a:rPr>
              <a:t>Не сканируются заявления, поданные в наследственное дело. </a:t>
            </a:r>
          </a:p>
          <a:p>
            <a:pPr indent="447675" algn="just"/>
            <a:r>
              <a:rPr lang="ru-RU" sz="1700" dirty="0">
                <a:latin typeface="Times New Roman" panose="02020603050405020304" pitchFamily="18" charset="0"/>
                <a:cs typeface="Times New Roman" panose="02020603050405020304" pitchFamily="18" charset="0"/>
              </a:rPr>
              <a:t>Созданный файл электронного образа нотариального документа из наследственного дела передается на хранение в ЕИС, и для обеспечения дальнейшего поиска электронного образа архивного нотариального документа на него заполняется индивидуальная карточка в ЕИС.</a:t>
            </a:r>
          </a:p>
          <a:p>
            <a:pPr indent="447675" algn="just"/>
            <a:r>
              <a:rPr lang="ru-RU" sz="1700" dirty="0">
                <a:latin typeface="Times New Roman" panose="02020603050405020304" pitchFamily="18" charset="0"/>
                <a:cs typeface="Times New Roman" panose="02020603050405020304" pitchFamily="18" charset="0"/>
              </a:rPr>
              <a:t>Документы с истёкшим сроком хранения из наследственного дела изымаются и уничтожаются, при этом акт о выделении к уничтожению документов не составляется. </a:t>
            </a:r>
          </a:p>
          <a:p>
            <a:pPr indent="447675" algn="just"/>
            <a:r>
              <a:rPr lang="ru-RU" sz="1700" dirty="0">
                <a:latin typeface="Times New Roman" panose="02020603050405020304" pitchFamily="18" charset="0"/>
                <a:cs typeface="Times New Roman" panose="02020603050405020304" pitchFamily="18" charset="0"/>
              </a:rPr>
              <a:t>Завещания, приравненные к нотариально удостоверенным, из наследственных дел не уничтожаются.</a:t>
            </a:r>
          </a:p>
          <a:p>
            <a:pPr algn="l"/>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4334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318E71-7E94-3B22-1324-271233AFD89F}"/>
              </a:ext>
            </a:extLst>
          </p:cNvPr>
          <p:cNvSpPr txBox="1"/>
          <p:nvPr/>
        </p:nvSpPr>
        <p:spPr>
          <a:xfrm>
            <a:off x="895350" y="0"/>
            <a:ext cx="11080340" cy="6673622"/>
          </a:xfrm>
          <a:prstGeom prst="rect">
            <a:avLst/>
          </a:prstGeom>
          <a:noFill/>
        </p:spPr>
        <p:txBody>
          <a:bodyPr wrap="square">
            <a:spAutoFit/>
          </a:bodyPr>
          <a:lstStyle/>
          <a:p>
            <a:pPr indent="469900" algn="l"/>
            <a:endParaRPr lang="ru-RU" dirty="0">
              <a:latin typeface="Times New Roman" panose="02020603050405020304" pitchFamily="18" charset="0"/>
              <a:cs typeface="Times New Roman" panose="02020603050405020304" pitchFamily="18" charset="0"/>
            </a:endParaRPr>
          </a:p>
          <a:p>
            <a:pPr indent="469900" algn="l"/>
            <a:r>
              <a:rPr lang="ru-RU" dirty="0">
                <a:latin typeface="Times New Roman" panose="02020603050405020304" pitchFamily="18" charset="0"/>
                <a:cs typeface="Times New Roman" panose="02020603050405020304" pitchFamily="18" charset="0"/>
              </a:rPr>
              <a:t>В наследственном деле остаются:</a:t>
            </a:r>
          </a:p>
          <a:p>
            <a:pPr indent="469900" algn="l"/>
            <a:endParaRPr lang="ru-RU" dirty="0">
              <a:latin typeface="Times New Roman" panose="02020603050405020304" pitchFamily="18" charset="0"/>
              <a:cs typeface="Times New Roman" panose="02020603050405020304" pitchFamily="18" charset="0"/>
            </a:endParaRPr>
          </a:p>
          <a:p>
            <a:pPr marL="987425" lvl="0" indent="-544513" algn="l">
              <a:spcBef>
                <a:spcPts val="395"/>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заявления,  поступившие в наследственное дело;</a:t>
            </a:r>
          </a:p>
          <a:p>
            <a:pPr marL="987425" lvl="0" indent="-544513" algn="l">
              <a:spcBef>
                <a:spcPts val="395"/>
              </a:spcBef>
              <a:spcAft>
                <a:spcPts val="0"/>
              </a:spcAft>
              <a:buFont typeface="Wingdings" panose="05000000000000000000" pitchFamily="2" charset="2"/>
              <a:buChar char="Ø"/>
              <a:tabLst>
                <a:tab pos="461645" algn="l"/>
              </a:tabLst>
            </a:pPr>
            <a:endParaRPr lang="ru-RU" dirty="0">
              <a:latin typeface="Times New Roman" panose="02020603050405020304" pitchFamily="18" charset="0"/>
              <a:cs typeface="Times New Roman" panose="02020603050405020304" pitchFamily="18" charset="0"/>
            </a:endParaRPr>
          </a:p>
          <a:p>
            <a:pPr marL="987425" lvl="0" indent="-544513" algn="just">
              <a:spcBef>
                <a:spcPts val="215"/>
              </a:spcBef>
              <a:spcAft>
                <a:spcPts val="0"/>
              </a:spcAft>
              <a:buFont typeface="Wingdings" panose="05000000000000000000" pitchFamily="2" charset="2"/>
              <a:buChar char="Ø"/>
              <a:tabLst>
                <a:tab pos="461645" algn="l"/>
                <a:tab pos="5779135" algn="l"/>
              </a:tabLst>
            </a:pPr>
            <a:r>
              <a:rPr lang="ru-RU" dirty="0">
                <a:latin typeface="Times New Roman" panose="02020603050405020304" pitchFamily="18" charset="0"/>
                <a:cs typeface="Times New Roman" panose="02020603050405020304" pitchFamily="18" charset="0"/>
              </a:rPr>
              <a:t>нотариальные документы (свидетельства о праве на наследство, свидетельства о праве собственности на долю в общем имуществе супругов, выданное пережившему супругу, свидетельства об удостоверении полномочий исполнителя завещания, соглашение о разделе наследственного имущества и пр.);</a:t>
            </a:r>
          </a:p>
          <a:p>
            <a:pPr marL="987425" lvl="0" indent="-544513" algn="just">
              <a:spcBef>
                <a:spcPts val="215"/>
              </a:spcBef>
              <a:spcAft>
                <a:spcPts val="0"/>
              </a:spcAft>
              <a:buFont typeface="Wingdings" panose="05000000000000000000" pitchFamily="2" charset="2"/>
              <a:buChar char="Ø"/>
              <a:tabLst>
                <a:tab pos="461645" algn="l"/>
                <a:tab pos="5779135" algn="l"/>
              </a:tabLst>
            </a:pPr>
            <a:endParaRPr lang="ru-RU" dirty="0">
              <a:latin typeface="Times New Roman" panose="02020603050405020304" pitchFamily="18" charset="0"/>
              <a:cs typeface="Times New Roman" panose="02020603050405020304" pitchFamily="18" charset="0"/>
            </a:endParaRPr>
          </a:p>
          <a:p>
            <a:pPr marL="987425" lvl="0" indent="-544513" algn="just">
              <a:spcBef>
                <a:spcPts val="145"/>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постановления нотариуса (о возмещении расходов, вызванных болезнью и похоронами наследодателя, об аннулировании ранее выданного свидетельства, об отказе в совершении нотариального действия, об отложении совершения нотариального действия и пр.);</a:t>
            </a:r>
          </a:p>
          <a:p>
            <a:pPr marL="987425" lvl="0" indent="-544513" algn="just">
              <a:spcBef>
                <a:spcPts val="145"/>
              </a:spcBef>
              <a:spcAft>
                <a:spcPts val="0"/>
              </a:spcAft>
              <a:buFont typeface="Wingdings" panose="05000000000000000000" pitchFamily="2" charset="2"/>
              <a:buChar char="Ø"/>
              <a:tabLst>
                <a:tab pos="461645" algn="l"/>
              </a:tabLst>
            </a:pPr>
            <a:endParaRPr lang="ru-RU" dirty="0">
              <a:latin typeface="Times New Roman" panose="02020603050405020304" pitchFamily="18" charset="0"/>
              <a:cs typeface="Times New Roman" panose="02020603050405020304" pitchFamily="18" charset="0"/>
            </a:endParaRPr>
          </a:p>
          <a:p>
            <a:pPr marL="987425" indent="-544513" algn="just">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документы, подтверждающие принадлежность наследодателю и стоимость наследственного имущества,  на которое не выдавались свидетельства.</a:t>
            </a:r>
          </a:p>
          <a:p>
            <a:pPr algn="just"/>
            <a:endParaRPr lang="ru-RU" sz="2000" dirty="0">
              <a:effectLst/>
              <a:latin typeface="Times New Roman" panose="02020603050405020304" pitchFamily="18" charset="0"/>
              <a:ea typeface="Times New Roman" panose="02020603050405020304" pitchFamily="18" charset="0"/>
            </a:endParaRPr>
          </a:p>
          <a:p>
            <a:pPr indent="444500" algn="just"/>
            <a:r>
              <a:rPr lang="ru-RU" dirty="0">
                <a:latin typeface="Times New Roman" panose="02020603050405020304" pitchFamily="18" charset="0"/>
                <a:ea typeface="Times New Roman" panose="02020603050405020304" pitchFamily="18" charset="0"/>
              </a:rPr>
              <a:t>*Если наследственное дело заведено на основании поступившей претензии кредитора, то данное заявление остается в наследственном деле.</a:t>
            </a:r>
          </a:p>
          <a:p>
            <a:pPr indent="444500" algn="just"/>
            <a:endParaRPr lang="ru-RU" dirty="0">
              <a:effectLst/>
              <a:latin typeface="Times New Roman" panose="02020603050405020304" pitchFamily="18" charset="0"/>
              <a:ea typeface="Times New Roman" panose="02020603050405020304" pitchFamily="18" charset="0"/>
            </a:endParaRPr>
          </a:p>
          <a:p>
            <a:pPr lvl="0" indent="444500" algn="just"/>
            <a:r>
              <a:rPr lang="ru-RU" dirty="0">
                <a:latin typeface="Times New Roman" panose="02020603050405020304" pitchFamily="18" charset="0"/>
                <a:cs typeface="Times New Roman" panose="02020603050405020304" pitchFamily="18" charset="0"/>
              </a:rPr>
              <a:t>Переформированному наследственному делу присваивается индекс 01-13 согласно Типовой номенклатуре.</a:t>
            </a:r>
          </a:p>
          <a:p>
            <a:pPr indent="444500"/>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08831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AE9A6E-1848-1326-165C-08CB10D1DA2B}"/>
              </a:ext>
            </a:extLst>
          </p:cNvPr>
          <p:cNvSpPr txBox="1"/>
          <p:nvPr/>
        </p:nvSpPr>
        <p:spPr>
          <a:xfrm>
            <a:off x="990599" y="429548"/>
            <a:ext cx="10525125" cy="4034438"/>
          </a:xfrm>
          <a:prstGeom prst="rect">
            <a:avLst/>
          </a:prstGeom>
          <a:noFill/>
        </p:spPr>
        <p:txBody>
          <a:bodyPr wrap="square">
            <a:spAutoFit/>
          </a:bodyPr>
          <a:lstStyle/>
          <a:p>
            <a:pPr indent="542925" algn="just"/>
            <a:r>
              <a:rPr lang="ru-RU" dirty="0">
                <a:latin typeface="Times New Roman" panose="02020603050405020304" pitchFamily="18" charset="0"/>
                <a:cs typeface="Times New Roman" panose="02020603050405020304" pitchFamily="18" charset="0"/>
              </a:rPr>
              <a:t>Листы переформированного дела нумеруются арабскими цифрами в правом верхнем углу каждого листа документа.</a:t>
            </a:r>
          </a:p>
          <a:p>
            <a:pPr indent="542925" algn="just"/>
            <a:r>
              <a:rPr lang="ru-RU" dirty="0">
                <a:latin typeface="Times New Roman" panose="02020603050405020304" pitchFamily="18" charset="0"/>
                <a:cs typeface="Times New Roman" panose="02020603050405020304" pitchFamily="18" charset="0"/>
              </a:rPr>
              <a:t>Если на листах ранее уже имелась нумерация, не совпадающая с новой, то прежний номер зачеркивается, а новый номер ставится рядом. </a:t>
            </a:r>
          </a:p>
          <a:p>
            <a:pPr indent="542925" algn="just"/>
            <a:r>
              <a:rPr lang="ru-RU" dirty="0">
                <a:latin typeface="Times New Roman" panose="02020603050405020304" pitchFamily="18" charset="0"/>
                <a:cs typeface="Times New Roman" panose="02020603050405020304" pitchFamily="18" charset="0"/>
              </a:rPr>
              <a:t>Если дело состоит из нескольких томов, листы в каждом томе нумеруются отдельно. </a:t>
            </a:r>
          </a:p>
          <a:p>
            <a:pPr indent="542925" algn="just"/>
            <a:r>
              <a:rPr lang="ru-RU" dirty="0">
                <a:latin typeface="Times New Roman" panose="02020603050405020304" pitchFamily="18" charset="0"/>
                <a:cs typeface="Times New Roman" panose="02020603050405020304" pitchFamily="18" charset="0"/>
              </a:rPr>
              <a:t>При наличии ошибок в нумерации листов (не более 5 ошибок в деле или томе) листы дела (тома) могут не нумероваться заново. В этом случае допускается их нумерация литерным номером (обозначаемым не только цифрой, но и буквой). </a:t>
            </a:r>
          </a:p>
          <a:p>
            <a:pPr indent="542925" algn="just"/>
            <a:r>
              <a:rPr lang="ru-RU" dirty="0">
                <a:latin typeface="Times New Roman" panose="02020603050405020304" pitchFamily="18" charset="0"/>
                <a:cs typeface="Times New Roman" panose="02020603050405020304" pitchFamily="18" charset="0"/>
              </a:rPr>
              <a:t>Если при нумерации листов в деле (томе) допущено более 5 ошибок, листы дела (тома) нумеруются заново. </a:t>
            </a:r>
          </a:p>
          <a:p>
            <a:pPr indent="354013" algn="just">
              <a:spcBef>
                <a:spcPts val="540"/>
              </a:spcBef>
              <a:tabLst>
                <a:tab pos="900430" algn="l"/>
              </a:tabLst>
            </a:pPr>
            <a:r>
              <a:rPr lang="ru-RU" sz="1800" b="1" dirty="0">
                <a:latin typeface="Times New Roman" panose="02020603050405020304" pitchFamily="18" charset="0"/>
                <a:cs typeface="Times New Roman" panose="02020603050405020304" pitchFamily="18" charset="0"/>
              </a:rPr>
              <a:t>Лист заверитель </a:t>
            </a:r>
            <a:r>
              <a:rPr lang="ru-RU" sz="1800" dirty="0">
                <a:latin typeface="Times New Roman" panose="02020603050405020304" pitchFamily="18" charset="0"/>
                <a:cs typeface="Times New Roman" panose="02020603050405020304" pitchFamily="18" charset="0"/>
              </a:rPr>
              <a:t>наследственного дела </a:t>
            </a:r>
            <a:r>
              <a:rPr lang="ru-RU" sz="1800" b="1" dirty="0">
                <a:latin typeface="Times New Roman" panose="02020603050405020304" pitchFamily="18" charset="0"/>
                <a:cs typeface="Times New Roman" panose="02020603050405020304" pitchFamily="18" charset="0"/>
              </a:rPr>
              <a:t>не составляется.</a:t>
            </a:r>
          </a:p>
          <a:p>
            <a:endParaRPr lang="ru-RU" dirty="0">
              <a:latin typeface="Times New Roman" panose="02020603050405020304" pitchFamily="18" charset="0"/>
              <a:cs typeface="Times New Roman" panose="02020603050405020304" pitchFamily="18" charset="0"/>
            </a:endParaRPr>
          </a:p>
          <a:p>
            <a:endParaRPr lang="ru-RU" sz="1800" dirty="0">
              <a:effectLst/>
              <a:latin typeface="Courier New" panose="02070309020205020404" pitchFamily="49" charset="0"/>
              <a:ea typeface="Times New Roman" panose="02020603050405020304" pitchFamily="18" charset="0"/>
              <a:cs typeface="Courier New" panose="02070309020205020404" pitchFamily="49" charset="0"/>
            </a:endParaRPr>
          </a:p>
          <a:p>
            <a:endParaRPr lang="ru-RU" sz="1800" dirty="0">
              <a:effectLst/>
              <a:latin typeface="Courier New" panose="02070309020205020404" pitchFamily="49" charset="0"/>
              <a:ea typeface="Times New Roman" panose="02020603050405020304" pitchFamily="18" charset="0"/>
              <a:cs typeface="Courier New" panose="02070309020205020404" pitchFamily="49" charset="0"/>
            </a:endParaRPr>
          </a:p>
        </p:txBody>
      </p:sp>
    </p:spTree>
    <p:extLst>
      <p:ext uri="{BB962C8B-B14F-4D97-AF65-F5344CB8AC3E}">
        <p14:creationId xmlns:p14="http://schemas.microsoft.com/office/powerpoint/2010/main" val="1820428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2BA949-191B-9015-A6F4-D560E1A33BED}"/>
              </a:ext>
            </a:extLst>
          </p:cNvPr>
          <p:cNvSpPr txBox="1"/>
          <p:nvPr/>
        </p:nvSpPr>
        <p:spPr>
          <a:xfrm>
            <a:off x="904875" y="875636"/>
            <a:ext cx="4683172" cy="4762842"/>
          </a:xfrm>
          <a:prstGeom prst="rect">
            <a:avLst/>
          </a:prstGeom>
          <a:noFill/>
        </p:spPr>
        <p:txBody>
          <a:bodyPr wrap="square">
            <a:spAutoFit/>
          </a:bodyPr>
          <a:lstStyle/>
          <a:p>
            <a:pPr indent="354013" algn="just">
              <a:spcBef>
                <a:spcPts val="540"/>
              </a:spcBef>
              <a:tabLst>
                <a:tab pos="900430" algn="l"/>
              </a:tabLst>
            </a:pPr>
            <a:r>
              <a:rPr lang="ru-RU" sz="1700" dirty="0">
                <a:latin typeface="Times New Roman" panose="02020603050405020304" pitchFamily="18" charset="0"/>
                <a:cs typeface="Times New Roman" panose="02020603050405020304" pitchFamily="18" charset="0"/>
              </a:rPr>
              <a:t>На оставшиеся в наследственном деле документы составляется внутренняя опись по приложению №8 к ПНД, которая подписывается (с указанием должности и даты составления внутренней описи) и подшивается в начале дела либо вносятся изменения в имеющуюся в деле внутреннюю опись, содержащую информацию обо всех документах, ранее помещённых в дело до его переформирования, с отметками об уничтожении документов в графе «Примечание» и изменением в указании цифрами и прописью количества включенных в нее документов в итоговой записи. </a:t>
            </a:r>
          </a:p>
          <a:p>
            <a:pPr lvl="0" indent="354013" algn="just">
              <a:spcBef>
                <a:spcPts val="540"/>
              </a:spcBef>
              <a:spcAft>
                <a:spcPts val="0"/>
              </a:spcAft>
              <a:tabLst>
                <a:tab pos="900430" algn="l"/>
              </a:tabLst>
            </a:pPr>
            <a:endParaRPr lang="ru-RU" sz="1700" dirty="0">
              <a:latin typeface="Times New Roman" panose="02020603050405020304" pitchFamily="18" charset="0"/>
              <a:cs typeface="Times New Roman" panose="02020603050405020304" pitchFamily="18" charset="0"/>
            </a:endParaRPr>
          </a:p>
          <a:p>
            <a:pPr lvl="0" indent="354013" algn="just">
              <a:spcBef>
                <a:spcPts val="540"/>
              </a:spcBef>
              <a:spcAft>
                <a:spcPts val="0"/>
              </a:spcAft>
              <a:tabLst>
                <a:tab pos="900430" algn="l"/>
              </a:tabLst>
            </a:pPr>
            <a:endParaRPr lang="ru-RU" sz="1700" dirty="0">
              <a:latin typeface="Times New Roman" panose="02020603050405020304" pitchFamily="18" charset="0"/>
              <a:cs typeface="Times New Roman" panose="02020603050405020304" pitchFamily="18" charset="0"/>
            </a:endParaRPr>
          </a:p>
          <a:p>
            <a:pPr lvl="0" indent="354013" algn="just">
              <a:spcBef>
                <a:spcPts val="540"/>
              </a:spcBef>
              <a:spcAft>
                <a:spcPts val="0"/>
              </a:spcAft>
              <a:tabLst>
                <a:tab pos="900430" algn="l"/>
              </a:tabLst>
            </a:pPr>
            <a:endParaRPr lang="ru-RU" dirty="0">
              <a:latin typeface="Times New Roman" panose="02020603050405020304" pitchFamily="18" charset="0"/>
              <a:cs typeface="Times New Roman" panose="02020603050405020304" pitchFamily="18" charset="0"/>
            </a:endParaRPr>
          </a:p>
          <a:p>
            <a:endParaRPr lang="ru-RU" dirty="0"/>
          </a:p>
        </p:txBody>
      </p:sp>
      <p:sp>
        <p:nvSpPr>
          <p:cNvPr id="13" name="Прямоугольник 12"/>
          <p:cNvSpPr/>
          <p:nvPr/>
        </p:nvSpPr>
        <p:spPr>
          <a:xfrm>
            <a:off x="1132762" y="205723"/>
            <a:ext cx="10795379" cy="369332"/>
          </a:xfrm>
          <a:prstGeom prst="rect">
            <a:avLst/>
          </a:prstGeom>
        </p:spPr>
        <p:txBody>
          <a:bodyPr wrap="square">
            <a:spAutoFit/>
          </a:bodyPr>
          <a:lstStyle/>
          <a:p>
            <a:pPr lvl="0" indent="354013" algn="just">
              <a:spcBef>
                <a:spcPts val="540"/>
              </a:spcBef>
              <a:spcAft>
                <a:spcPts val="0"/>
              </a:spcAft>
              <a:tabLst>
                <a:tab pos="900430" algn="l"/>
              </a:tabLst>
            </a:pPr>
            <a:r>
              <a:rPr lang="ru-RU" dirty="0">
                <a:latin typeface="Times New Roman" panose="02020603050405020304" pitchFamily="18" charset="0"/>
                <a:cs typeface="Times New Roman" panose="02020603050405020304" pitchFamily="18" charset="0"/>
              </a:rPr>
              <a:t>  </a:t>
            </a:r>
          </a:p>
        </p:txBody>
      </p:sp>
      <p:pic>
        <p:nvPicPr>
          <p:cNvPr id="3" name="Рисунок 2">
            <a:extLst>
              <a:ext uri="{FF2B5EF4-FFF2-40B4-BE49-F238E27FC236}">
                <a16:creationId xmlns:a16="http://schemas.microsoft.com/office/drawing/2014/main" id="{DB47834E-34DE-6352-56B2-CA44BBCE46AC}"/>
              </a:ext>
            </a:extLst>
          </p:cNvPr>
          <p:cNvPicPr>
            <a:picLocks noChangeAspect="1"/>
          </p:cNvPicPr>
          <p:nvPr/>
        </p:nvPicPr>
        <p:blipFill>
          <a:blip r:embed="rId2"/>
          <a:stretch>
            <a:fillRect/>
          </a:stretch>
        </p:blipFill>
        <p:spPr>
          <a:xfrm>
            <a:off x="6045901" y="776175"/>
            <a:ext cx="5301127" cy="4408222"/>
          </a:xfrm>
          <a:prstGeom prst="rect">
            <a:avLst/>
          </a:prstGeom>
        </p:spPr>
      </p:pic>
      <p:sp>
        <p:nvSpPr>
          <p:cNvPr id="6" name="TextBox 5">
            <a:extLst>
              <a:ext uri="{FF2B5EF4-FFF2-40B4-BE49-F238E27FC236}">
                <a16:creationId xmlns:a16="http://schemas.microsoft.com/office/drawing/2014/main" id="{09973579-FC5E-4BA2-AFE2-9AF208E1F347}"/>
              </a:ext>
            </a:extLst>
          </p:cNvPr>
          <p:cNvSpPr txBox="1"/>
          <p:nvPr/>
        </p:nvSpPr>
        <p:spPr>
          <a:xfrm>
            <a:off x="904875" y="5386296"/>
            <a:ext cx="6178597" cy="987450"/>
          </a:xfrm>
          <a:prstGeom prst="rect">
            <a:avLst/>
          </a:prstGeom>
          <a:noFill/>
        </p:spPr>
        <p:txBody>
          <a:bodyPr wrap="square">
            <a:spAutoFit/>
          </a:bodyPr>
          <a:lstStyle/>
          <a:p>
            <a:pPr lvl="0" indent="354013" algn="just">
              <a:spcBef>
                <a:spcPts val="540"/>
              </a:spcBef>
              <a:spcAft>
                <a:spcPts val="0"/>
              </a:spcAft>
              <a:tabLst>
                <a:tab pos="900430" algn="l"/>
              </a:tabLst>
            </a:pPr>
            <a:r>
              <a:rPr lang="ru-RU" sz="1800" dirty="0">
                <a:latin typeface="Times New Roman" panose="02020603050405020304" pitchFamily="18" charset="0"/>
                <a:cs typeface="Times New Roman" panose="02020603050405020304" pitchFamily="18" charset="0"/>
              </a:rPr>
              <a:t>Прежняя внутренняя опись оставляется в деле после новой внутренней описи. </a:t>
            </a:r>
          </a:p>
          <a:p>
            <a:pPr lvl="0" indent="354013" algn="just">
              <a:spcBef>
                <a:spcPts val="540"/>
              </a:spcBef>
              <a:spcAft>
                <a:spcPts val="0"/>
              </a:spcAft>
              <a:tabLst>
                <a:tab pos="900430" algn="l"/>
              </a:tabLst>
            </a:pPr>
            <a:r>
              <a:rPr lang="ru-RU" sz="1800" dirty="0">
                <a:latin typeface="Times New Roman" panose="02020603050405020304" pitchFamily="18" charset="0"/>
                <a:cs typeface="Times New Roman" panose="02020603050405020304" pitchFamily="18" charset="0"/>
              </a:rPr>
              <a:t>Нумерация проставляется на старой и новой описи.</a:t>
            </a:r>
          </a:p>
        </p:txBody>
      </p:sp>
      <p:sp>
        <p:nvSpPr>
          <p:cNvPr id="2" name="Прямоугольник 1"/>
          <p:cNvSpPr/>
          <p:nvPr/>
        </p:nvSpPr>
        <p:spPr>
          <a:xfrm>
            <a:off x="6530451" y="197557"/>
            <a:ext cx="6096000" cy="553998"/>
          </a:xfrm>
          <a:prstGeom prst="rect">
            <a:avLst/>
          </a:prstGeom>
        </p:spPr>
        <p:txBody>
          <a:bodyPr>
            <a:spAutoFit/>
          </a:bodyPr>
          <a:lstStyle/>
          <a:p>
            <a:r>
              <a:rPr lang="ru-RU" sz="1500" dirty="0">
                <a:latin typeface="Times New Roman" panose="02020603050405020304" pitchFamily="18" charset="0"/>
                <a:cs typeface="Times New Roman" panose="02020603050405020304" pitchFamily="18" charset="0"/>
              </a:rPr>
              <a:t>Приложение № 8 к ПНД рекомендуемый образец </a:t>
            </a:r>
          </a:p>
          <a:p>
            <a:r>
              <a:rPr lang="ru-RU" sz="1500" dirty="0">
                <a:latin typeface="Times New Roman" panose="02020603050405020304" pitchFamily="18" charset="0"/>
                <a:cs typeface="Times New Roman" panose="02020603050405020304" pitchFamily="18" charset="0"/>
              </a:rPr>
              <a:t>«Внутренняя опись документов наследственного дела »</a:t>
            </a:r>
            <a:endParaRPr lang="ru-RU" sz="1500" dirty="0"/>
          </a:p>
        </p:txBody>
      </p:sp>
    </p:spTree>
    <p:extLst>
      <p:ext uri="{BB962C8B-B14F-4D97-AF65-F5344CB8AC3E}">
        <p14:creationId xmlns:p14="http://schemas.microsoft.com/office/powerpoint/2010/main" val="511150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9937" y="83212"/>
            <a:ext cx="6425634" cy="6429965"/>
          </a:xfrm>
          <a:prstGeom prst="rect">
            <a:avLst/>
          </a:prstGeom>
        </p:spPr>
        <p:txBody>
          <a:bodyPr wrap="square">
            <a:spAutoFit/>
          </a:bodyPr>
          <a:lstStyle/>
          <a:p>
            <a:pPr lvl="0" indent="354013" algn="just">
              <a:spcBef>
                <a:spcPts val="505"/>
              </a:spcBef>
              <a:spcAft>
                <a:spcPts val="0"/>
              </a:spcAft>
              <a:tabLst>
                <a:tab pos="900430" algn="l"/>
                <a:tab pos="2217420" algn="l"/>
                <a:tab pos="4083050" algn="l"/>
                <a:tab pos="4942205" algn="l"/>
              </a:tabLst>
            </a:pPr>
            <a:r>
              <a:rPr lang="ru-RU" sz="1700" dirty="0">
                <a:latin typeface="Times New Roman" panose="02020603050405020304" pitchFamily="18" charset="0"/>
                <a:cs typeface="Times New Roman" panose="02020603050405020304" pitchFamily="18" charset="0"/>
              </a:rPr>
              <a:t>Документы наследственного дела помещаются в существующую обложку, в реквизиты которой вносятся необходимые уточнения путем зачёркивания прежних и дописывания новых данных, либо документы подшиваются в новую обложку, прошиваются прочной нитью или переплетаются с учетом возможного свободного чтения их текстов. Если текст документа близко расположен к левому краю листа, что после подшивки затруднит его чтение, к листу подклеивается полоска бумаги, которая прошивается при оформлении дела. </a:t>
            </a:r>
          </a:p>
          <a:p>
            <a:pPr lvl="0" indent="354013" algn="just">
              <a:spcBef>
                <a:spcPts val="505"/>
              </a:spcBef>
              <a:spcAft>
                <a:spcPts val="0"/>
              </a:spcAft>
              <a:tabLst>
                <a:tab pos="900430" algn="l"/>
                <a:tab pos="2217420" algn="l"/>
                <a:tab pos="4083050" algn="l"/>
                <a:tab pos="4942205" algn="l"/>
              </a:tabLst>
            </a:pPr>
            <a:r>
              <a:rPr lang="ru-RU" sz="1700" dirty="0">
                <a:latin typeface="Times New Roman" panose="02020603050405020304" pitchFamily="18" charset="0"/>
                <a:cs typeface="Times New Roman" panose="02020603050405020304" pitchFamily="18" charset="0"/>
              </a:rPr>
              <a:t>Концы нити, которой прошиты документы дела, или места скрепления листов заклеиваются бумажной наклейкой, на которую ставится оттиск печати таким образом, чтобы часть оттиска была расположена на бумажной наклейке, часть - на листе. При этом указывается следующая надпись: </a:t>
            </a:r>
          </a:p>
          <a:p>
            <a:pPr lvl="0" indent="354013" algn="just">
              <a:spcBef>
                <a:spcPts val="505"/>
              </a:spcBef>
              <a:spcAft>
                <a:spcPts val="0"/>
              </a:spcAft>
              <a:tabLst>
                <a:tab pos="900430" algn="l"/>
                <a:tab pos="2217420" algn="l"/>
                <a:tab pos="4083050" algn="l"/>
                <a:tab pos="4942205" algn="l"/>
              </a:tabLst>
            </a:pPr>
            <a:r>
              <a:rPr lang="ru-RU" sz="1700" dirty="0">
                <a:latin typeface="Times New Roman" panose="02020603050405020304" pitchFamily="18" charset="0"/>
                <a:cs typeface="Times New Roman" panose="02020603050405020304" pitchFamily="18" charset="0"/>
              </a:rPr>
              <a:t>«В деле пронумеровано, прошито и скреплено печатью всего  _____листов документов, +  _____ листов внутренней описи». </a:t>
            </a:r>
          </a:p>
          <a:p>
            <a:pPr lvl="0" indent="354013" algn="just">
              <a:spcBef>
                <a:spcPts val="505"/>
              </a:spcBef>
              <a:spcAft>
                <a:spcPts val="0"/>
              </a:spcAft>
              <a:tabLst>
                <a:tab pos="900430" algn="l"/>
                <a:tab pos="2217420" algn="l"/>
                <a:tab pos="4083050" algn="l"/>
                <a:tab pos="4942205" algn="l"/>
              </a:tabLst>
            </a:pPr>
            <a:r>
              <a:rPr lang="ru-RU" sz="1700" dirty="0">
                <a:latin typeface="Times New Roman" panose="02020603050405020304" pitchFamily="18" charset="0"/>
                <a:cs typeface="Times New Roman" panose="02020603050405020304" pitchFamily="18" charset="0"/>
              </a:rPr>
              <a:t>В листы внутренней описи включаются листы как новой, так и прежней внутренних описей. </a:t>
            </a:r>
          </a:p>
          <a:p>
            <a:pPr lvl="0" indent="354013" algn="just">
              <a:spcBef>
                <a:spcPts val="505"/>
              </a:spcBef>
              <a:spcAft>
                <a:spcPts val="0"/>
              </a:spcAft>
              <a:tabLst>
                <a:tab pos="900430" algn="l"/>
                <a:tab pos="2217420" algn="l"/>
                <a:tab pos="4083050" algn="l"/>
                <a:tab pos="4942205" algn="l"/>
              </a:tabLst>
            </a:pPr>
            <a:r>
              <a:rPr lang="ru-RU" sz="1700" dirty="0">
                <a:latin typeface="Times New Roman" panose="02020603050405020304" pitchFamily="18" charset="0"/>
                <a:cs typeface="Times New Roman" panose="02020603050405020304" pitchFamily="18" charset="0"/>
              </a:rPr>
              <a:t>Датой начала наследственного дела является дата первого поступившего документа, а датой окончания наследственного дела является дата окончания производства по наследственному делу. </a:t>
            </a:r>
          </a:p>
          <a:p>
            <a:pPr lvl="0" indent="354013" algn="just">
              <a:spcBef>
                <a:spcPts val="505"/>
              </a:spcBef>
              <a:spcAft>
                <a:spcPts val="0"/>
              </a:spcAft>
              <a:tabLst>
                <a:tab pos="900430" algn="l"/>
                <a:tab pos="2217420" algn="l"/>
                <a:tab pos="4083050" algn="l"/>
                <a:tab pos="4942205" algn="l"/>
              </a:tabLst>
            </a:pPr>
            <a:r>
              <a:rPr lang="ru-RU" sz="1700" dirty="0">
                <a:latin typeface="Times New Roman" panose="02020603050405020304" pitchFamily="18" charset="0"/>
                <a:cs typeface="Times New Roman" panose="02020603050405020304" pitchFamily="18" charset="0"/>
              </a:rPr>
              <a:t>Для наследственных дел, состоящих из нескольких томов, даты начала и окончания дела являются одинаковыми для всех томов.</a:t>
            </a:r>
          </a:p>
        </p:txBody>
      </p:sp>
      <p:pic>
        <p:nvPicPr>
          <p:cNvPr id="4" name="Рисунок 3">
            <a:extLst>
              <a:ext uri="{FF2B5EF4-FFF2-40B4-BE49-F238E27FC236}">
                <a16:creationId xmlns:a16="http://schemas.microsoft.com/office/drawing/2014/main" id="{932E3151-CC7E-B508-64AE-66AE8141AAF4}"/>
              </a:ext>
            </a:extLst>
          </p:cNvPr>
          <p:cNvPicPr>
            <a:picLocks noChangeAspect="1"/>
          </p:cNvPicPr>
          <p:nvPr/>
        </p:nvPicPr>
        <p:blipFill>
          <a:blip r:embed="rId2"/>
          <a:stretch>
            <a:fillRect/>
          </a:stretch>
        </p:blipFill>
        <p:spPr>
          <a:xfrm>
            <a:off x="846292" y="344822"/>
            <a:ext cx="4690263" cy="6168356"/>
          </a:xfrm>
          <a:prstGeom prst="rect">
            <a:avLst/>
          </a:prstGeom>
        </p:spPr>
      </p:pic>
    </p:spTree>
    <p:extLst>
      <p:ext uri="{BB962C8B-B14F-4D97-AF65-F5344CB8AC3E}">
        <p14:creationId xmlns:p14="http://schemas.microsoft.com/office/powerpoint/2010/main" val="4287878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8FB9760-4B45-27B6-0E39-D6D5E641F4DE}"/>
              </a:ext>
            </a:extLst>
          </p:cNvPr>
          <p:cNvSpPr txBox="1"/>
          <p:nvPr/>
        </p:nvSpPr>
        <p:spPr>
          <a:xfrm>
            <a:off x="790575" y="385770"/>
            <a:ext cx="5724525" cy="5870838"/>
          </a:xfrm>
          <a:prstGeom prst="rect">
            <a:avLst/>
          </a:prstGeom>
          <a:noFill/>
        </p:spPr>
        <p:txBody>
          <a:bodyPr wrap="square">
            <a:spAutoFit/>
          </a:bodyPr>
          <a:lstStyle/>
          <a:p>
            <a:pPr indent="361950" algn="just">
              <a:lnSpc>
                <a:spcPts val="1550"/>
              </a:lnSpc>
              <a:spcBef>
                <a:spcPts val="540"/>
              </a:spcBef>
              <a:tabLst>
                <a:tab pos="548640" algn="l"/>
              </a:tabLst>
            </a:pPr>
            <a:r>
              <a:rPr lang="ru-RU" sz="1600" dirty="0">
                <a:latin typeface="Times New Roman" panose="02020603050405020304" pitchFamily="18" charset="0"/>
                <a:cs typeface="Times New Roman" panose="02020603050405020304" pitchFamily="18" charset="0"/>
              </a:rPr>
              <a:t>Оконченные номенклатурные дела государственных нотариальных контор, находящиеся на хранении у нотариуса, занимающегося частной практикой и передающего дела, срок хранения которых не истёк, принимаются  по акту приема-передачи номенклатурных дел, составленному по приложению №11 к Правил нотариального делопроизводства (утв. приказом Министерства юстиции Российской Федерации от 14.12.2022 N 394) (далее - ПНД) на бумажном носителе в двух экземплярах, который подписывается нотариусом,  передающим дела,  и работником нотариального архива.</a:t>
            </a:r>
          </a:p>
          <a:p>
            <a:pPr indent="361950" algn="just">
              <a:lnSpc>
                <a:spcPts val="1550"/>
              </a:lnSpc>
              <a:spcBef>
                <a:spcPts val="540"/>
              </a:spcBef>
              <a:tabLst>
                <a:tab pos="5394960" algn="l"/>
              </a:tabLst>
            </a:pPr>
            <a:r>
              <a:rPr lang="ru-RU" sz="1600" dirty="0">
                <a:latin typeface="Times New Roman" panose="02020603050405020304" pitchFamily="18" charset="0"/>
                <a:cs typeface="Times New Roman" panose="02020603050405020304" pitchFamily="18" charset="0"/>
              </a:rPr>
              <a:t>Дела вносятся в акт приема-передачи дел по разделам:</a:t>
            </a:r>
          </a:p>
          <a:p>
            <a:pPr marL="714375" indent="-266700" algn="just">
              <a:lnSpc>
                <a:spcPts val="1550"/>
              </a:lnSpc>
              <a:spcBef>
                <a:spcPts val="540"/>
              </a:spcBef>
              <a:buFont typeface="Arial" panose="020B0604020202020204" pitchFamily="34" charset="0"/>
              <a:buChar char="•"/>
              <a:tabLst>
                <a:tab pos="5394960" algn="l"/>
              </a:tabLst>
            </a:pPr>
            <a:r>
              <a:rPr lang="ru-RU" sz="1600" dirty="0">
                <a:latin typeface="Times New Roman" panose="02020603050405020304" pitchFamily="18" charset="0"/>
                <a:cs typeface="Times New Roman" panose="02020603050405020304" pitchFamily="18" charset="0"/>
              </a:rPr>
              <a:t> «Нотариальные реестры, книги, журналы» (в случае принятия решения нотариальной палатой), </a:t>
            </a:r>
          </a:p>
          <a:p>
            <a:pPr marL="714375" indent="-266700" algn="just">
              <a:lnSpc>
                <a:spcPts val="1550"/>
              </a:lnSpc>
              <a:spcBef>
                <a:spcPts val="540"/>
              </a:spcBef>
              <a:buFont typeface="Arial" panose="020B0604020202020204" pitchFamily="34" charset="0"/>
              <a:buChar char="•"/>
              <a:tabLst>
                <a:tab pos="5394960" algn="l"/>
              </a:tabLst>
            </a:pPr>
            <a:r>
              <a:rPr lang="ru-RU" sz="1600" dirty="0">
                <a:latin typeface="Times New Roman" panose="02020603050405020304" pitchFamily="18" charset="0"/>
                <a:cs typeface="Times New Roman" panose="02020603050405020304" pitchFamily="18" charset="0"/>
              </a:rPr>
              <a:t>«Наследственные дела», </a:t>
            </a:r>
          </a:p>
          <a:p>
            <a:pPr marL="714375" indent="-266700" algn="just">
              <a:lnSpc>
                <a:spcPts val="1550"/>
              </a:lnSpc>
              <a:spcBef>
                <a:spcPts val="540"/>
              </a:spcBef>
              <a:buFont typeface="Arial" panose="020B0604020202020204" pitchFamily="34" charset="0"/>
              <a:buChar char="•"/>
              <a:tabLst>
                <a:tab pos="5394960" algn="l"/>
              </a:tabLst>
            </a:pPr>
            <a:r>
              <a:rPr lang="ru-RU" sz="1600" dirty="0">
                <a:latin typeface="Times New Roman" panose="02020603050405020304" pitchFamily="18" charset="0"/>
                <a:cs typeface="Times New Roman" panose="02020603050405020304" pitchFamily="18" charset="0"/>
              </a:rPr>
              <a:t>«Иные номенклатурные дела» с разделением на подразделы «Дела постоянного срока хранения», «Дела временного (свыше 10 лет) срока хранения», «Дела временного (до 10 лет включительно) срока хранения».</a:t>
            </a:r>
          </a:p>
          <a:p>
            <a:pPr indent="361950" algn="just">
              <a:lnSpc>
                <a:spcPts val="1550"/>
              </a:lnSpc>
              <a:spcBef>
                <a:spcPts val="540"/>
              </a:spcBef>
            </a:pPr>
            <a:r>
              <a:rPr lang="ru-RU" sz="1600" dirty="0">
                <a:latin typeface="Times New Roman" panose="02020603050405020304" pitchFamily="18" charset="0"/>
                <a:cs typeface="Times New Roman" panose="02020603050405020304" pitchFamily="18" charset="0"/>
              </a:rPr>
              <a:t>В конце акта приема-передачи дел на временное хранение делается итоговая запись, в которой цифрами и прописью указывается количество включенных в него дел.</a:t>
            </a:r>
          </a:p>
          <a:p>
            <a:pPr indent="361950"/>
            <a:r>
              <a:rPr lang="ru-RU" sz="1600" dirty="0">
                <a:latin typeface="Times New Roman" panose="02020603050405020304" pitchFamily="18" charset="0"/>
                <a:cs typeface="Times New Roman" panose="02020603050405020304" pitchFamily="18" charset="0"/>
              </a:rPr>
              <a:t>Если объем акта приема-передачи дел на временное хранение превышает один лист,  его листы прошиваются и нумеруются</a:t>
            </a:r>
          </a:p>
        </p:txBody>
      </p:sp>
      <p:sp>
        <p:nvSpPr>
          <p:cNvPr id="4" name="Прямоугольник 3"/>
          <p:cNvSpPr/>
          <p:nvPr/>
        </p:nvSpPr>
        <p:spPr>
          <a:xfrm>
            <a:off x="8137322" y="0"/>
            <a:ext cx="3836748" cy="553998"/>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Приложение №11 к ПНД «Рекомендуемый образец акта приема-передачи дел»</a:t>
            </a:r>
            <a:endParaRPr lang="ru-RU" sz="15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693" y="659680"/>
            <a:ext cx="4466672" cy="5850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515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6287" y="889844"/>
            <a:ext cx="10713492" cy="4524315"/>
          </a:xfrm>
          <a:prstGeom prst="rect">
            <a:avLst/>
          </a:prstGeom>
        </p:spPr>
        <p:txBody>
          <a:bodyPr wrap="square">
            <a:spAutoFit/>
          </a:bodyPr>
          <a:lstStyle/>
          <a:p>
            <a:pPr indent="531813" algn="just"/>
            <a:r>
              <a:rPr lang="ru-RU" dirty="0">
                <a:latin typeface="Times New Roman" panose="02020603050405020304" pitchFamily="18" charset="0"/>
                <a:cs typeface="Times New Roman" panose="02020603050405020304" pitchFamily="18" charset="0"/>
              </a:rPr>
              <a:t>Документы, являющиеся основанием для выдачи дополнительного свидетельства, хранятся в наследственном деле в течение 10 лет после окончания производства по возобновленному наследственному делу. По истечении 10 лет хранения такие документы изымаются и уничтожаются работником нотариального архива без составления дополнительного акта о выделении к уничтожению документов. В описи наследственных дел проставляется отметка о дате и способе уничтожения таких документов.</a:t>
            </a:r>
          </a:p>
          <a:p>
            <a:pPr lvl="0" indent="531813" algn="just"/>
            <a:endParaRPr lang="ru-RU" dirty="0">
              <a:latin typeface="Times New Roman" panose="02020603050405020304" pitchFamily="18" charset="0"/>
              <a:cs typeface="Times New Roman" panose="02020603050405020304" pitchFamily="18" charset="0"/>
            </a:endParaRPr>
          </a:p>
          <a:p>
            <a:pPr lvl="0" indent="531813" algn="just"/>
            <a:endParaRPr lang="ru-RU" dirty="0">
              <a:latin typeface="Times New Roman" panose="02020603050405020304" pitchFamily="18" charset="0"/>
              <a:cs typeface="Times New Roman" panose="02020603050405020304" pitchFamily="18" charset="0"/>
            </a:endParaRPr>
          </a:p>
          <a:p>
            <a:pPr lvl="0" indent="531813" algn="just"/>
            <a:endParaRPr lang="ru-RU" dirty="0">
              <a:latin typeface="Times New Roman" panose="02020603050405020304" pitchFamily="18" charset="0"/>
              <a:cs typeface="Times New Roman" panose="02020603050405020304" pitchFamily="18" charset="0"/>
            </a:endParaRPr>
          </a:p>
          <a:p>
            <a:pPr lvl="0" indent="531813" algn="just"/>
            <a:r>
              <a:rPr lang="ru-RU" dirty="0">
                <a:latin typeface="Times New Roman" panose="02020603050405020304" pitchFamily="18" charset="0"/>
                <a:cs typeface="Times New Roman" panose="02020603050405020304" pitchFamily="18" charset="0"/>
              </a:rPr>
              <a:t>По истечении 10 лет не подлежат переформированию наследственные дела оконченные в соответствии с подпунктами 1, 3-6 пункта 119 ПНД. Такое наследственное дело оформляется в соответствии с пунктом 120 ПНД. </a:t>
            </a:r>
          </a:p>
          <a:p>
            <a:pPr lvl="0" indent="531813" algn="just"/>
            <a:r>
              <a:rPr lang="ru-RU" dirty="0">
                <a:latin typeface="Times New Roman" panose="02020603050405020304" pitchFamily="18" charset="0"/>
                <a:cs typeface="Times New Roman" panose="02020603050405020304" pitchFamily="18" charset="0"/>
              </a:rPr>
              <a:t>Наследственному делу присваивается новый индекс 01-13 в соответствии с Типовой номенклатурой.</a:t>
            </a:r>
          </a:p>
          <a:p>
            <a:pPr lvl="0" indent="531813" algn="just"/>
            <a:endParaRPr lang="ru-RU" dirty="0">
              <a:latin typeface="Times New Roman" panose="02020603050405020304" pitchFamily="18" charset="0"/>
              <a:cs typeface="Times New Roman" panose="02020603050405020304" pitchFamily="18" charset="0"/>
            </a:endParaRPr>
          </a:p>
          <a:p>
            <a:pPr lvl="0" indent="531813" algn="just"/>
            <a:r>
              <a:rPr lang="ru-RU" dirty="0">
                <a:latin typeface="Times New Roman" panose="02020603050405020304" pitchFamily="18" charset="0"/>
                <a:cs typeface="Times New Roman" panose="02020603050405020304" pitchFamily="18" charset="0"/>
              </a:rPr>
              <a:t>Сведения о причинах окончания наследственного дела без выдачи свидетельства содержатся в реестре наследственных дел ЕИС.</a:t>
            </a:r>
          </a:p>
        </p:txBody>
      </p:sp>
    </p:spTree>
    <p:extLst>
      <p:ext uri="{BB962C8B-B14F-4D97-AF65-F5344CB8AC3E}">
        <p14:creationId xmlns:p14="http://schemas.microsoft.com/office/powerpoint/2010/main" val="88881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9B25BF-FE14-AED8-14E7-122991109F48}"/>
              </a:ext>
            </a:extLst>
          </p:cNvPr>
          <p:cNvSpPr txBox="1"/>
          <p:nvPr/>
        </p:nvSpPr>
        <p:spPr>
          <a:xfrm>
            <a:off x="971550" y="120258"/>
            <a:ext cx="10525125" cy="6686446"/>
          </a:xfrm>
          <a:prstGeom prst="rect">
            <a:avLst/>
          </a:prstGeom>
          <a:noFill/>
        </p:spPr>
        <p:txBody>
          <a:bodyPr wrap="square">
            <a:spAutoFit/>
          </a:bodyPr>
          <a:lstStyle/>
          <a:p>
            <a:pPr>
              <a:spcBef>
                <a:spcPts val="360"/>
              </a:spcBef>
              <a:tabLst>
                <a:tab pos="553085" algn="l"/>
              </a:tabLst>
            </a:pPr>
            <a:r>
              <a:rPr lang="ru-RU" dirty="0">
                <a:latin typeface="Times New Roman" panose="02020603050405020304" pitchFamily="18" charset="0"/>
                <a:cs typeface="Times New Roman" panose="02020603050405020304" pitchFamily="18" charset="0"/>
              </a:rPr>
              <a:t>После переформирования наследственных дел, работниками архива составляется опись наследственных дел.</a:t>
            </a:r>
          </a:p>
          <a:p>
            <a:pPr indent="360363">
              <a:spcAft>
                <a:spcPts val="600"/>
              </a:spcAft>
              <a:tabLst>
                <a:tab pos="553085" algn="l"/>
              </a:tabLst>
            </a:pPr>
            <a:r>
              <a:rPr lang="ru-RU" dirty="0">
                <a:latin typeface="Times New Roman" panose="02020603050405020304" pitchFamily="18" charset="0"/>
                <a:cs typeface="Times New Roman" panose="02020603050405020304" pitchFamily="18" charset="0"/>
              </a:rPr>
              <a:t>Опись наследственных дел содержит:</a:t>
            </a:r>
          </a:p>
          <a:p>
            <a:pPr marL="714375" lvl="0" indent="-447675" algn="l">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название архивного фонда;</a:t>
            </a:r>
          </a:p>
          <a:p>
            <a:pPr marL="714375" lvl="0" indent="-447675" algn="l">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учетный номер нотариального архива   (номер фонда);</a:t>
            </a:r>
          </a:p>
          <a:p>
            <a:pPr marL="714375" lvl="0" indent="-447675" algn="l">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номер описи дел в пределах архивного фонда;</a:t>
            </a:r>
          </a:p>
          <a:p>
            <a:pPr marL="714375" lvl="0" indent="-447675" algn="just">
              <a:spcBef>
                <a:spcPts val="70"/>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индекс наследственных дел (в соответствии с Типовой номенклатурой);</a:t>
            </a:r>
          </a:p>
          <a:p>
            <a:pPr marL="714375" lvl="0" indent="-447675" algn="just">
              <a:spcBef>
                <a:spcPts val="35"/>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год,  в котором начато производство по наследственному делу;</a:t>
            </a:r>
          </a:p>
          <a:p>
            <a:pPr marL="714375" lvl="0" indent="-447675" algn="just">
              <a:spcBef>
                <a:spcPts val="215"/>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порядковый номер каждой единицы хранения (начиная с 1-сквозная нумерация до прекращения нотариальной деятельности нотариуса, занимающегося (занимавшегося) частной практикой, или ликвидации государственной нотариальной конторы);</a:t>
            </a:r>
          </a:p>
          <a:p>
            <a:pPr marL="714375" lvl="0" indent="-447675" algn="l">
              <a:spcBef>
                <a:spcPts val="395"/>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уникальный регистрационный номер наследственного дела;</a:t>
            </a:r>
          </a:p>
          <a:p>
            <a:pPr marL="714375" indent="-447675" algn="just">
              <a:spcBef>
                <a:spcPts val="215"/>
              </a:spcBef>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номер тома (в случае, если наследственное дело состоит из нескольких томов);</a:t>
            </a:r>
          </a:p>
          <a:p>
            <a:pPr marL="714375" lvl="0" indent="-447675" algn="l">
              <a:spcBef>
                <a:spcPts val="395"/>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дата наследственного дела;</a:t>
            </a:r>
          </a:p>
          <a:p>
            <a:pPr marL="714375" lvl="0" indent="-447675" algn="l">
              <a:spcBef>
                <a:spcPts val="470"/>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срок хранения;</a:t>
            </a:r>
          </a:p>
          <a:p>
            <a:pPr marL="714375" lvl="0" indent="-447675" algn="just">
              <a:spcBef>
                <a:spcPts val="180"/>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количество листов в наследственном деле/томе (если наследственное дело содержит несколько томов);</a:t>
            </a:r>
          </a:p>
          <a:p>
            <a:pPr marL="714375" lvl="0" indent="-447675" algn="l">
              <a:spcBef>
                <a:spcPts val="430"/>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год окончания производства по наследственному делу;</a:t>
            </a:r>
          </a:p>
          <a:p>
            <a:pPr marL="714375" lvl="0" indent="-447675" algn="l">
              <a:spcBef>
                <a:spcPts val="540"/>
              </a:spcBef>
              <a:spcAft>
                <a:spcPts val="0"/>
              </a:spcAft>
              <a:buFont typeface="Wingdings" panose="05000000000000000000" pitchFamily="2" charset="2"/>
              <a:buChar char="Ø"/>
              <a:tabLst>
                <a:tab pos="461645" algn="l"/>
              </a:tabLst>
            </a:pPr>
            <a:r>
              <a:rPr lang="ru-RU" dirty="0">
                <a:latin typeface="Times New Roman" panose="02020603050405020304" pitchFamily="18" charset="0"/>
                <a:cs typeface="Times New Roman" panose="02020603050405020304" pitchFamily="18" charset="0"/>
              </a:rPr>
              <a:t>примечание.</a:t>
            </a:r>
          </a:p>
          <a:p>
            <a:pPr indent="452755" algn="just">
              <a:spcBef>
                <a:spcPts val="575"/>
              </a:spcBef>
            </a:pPr>
            <a:r>
              <a:rPr lang="ru-RU" dirty="0">
                <a:latin typeface="Times New Roman" panose="02020603050405020304" pitchFamily="18" charset="0"/>
                <a:cs typeface="Times New Roman" panose="02020603050405020304" pitchFamily="18" charset="0"/>
              </a:rPr>
              <a:t>В конце описи наследственных дел указывается должность, фамилия и инициалы лица, подписывающего опись своей УКЭП, дата составления описи и следующая итоговая надпись: «В данную опись внесено (цифрами и прописью) дел с N _____ по N ____ 	».</a:t>
            </a:r>
          </a:p>
        </p:txBody>
      </p:sp>
    </p:spTree>
    <p:extLst>
      <p:ext uri="{BB962C8B-B14F-4D97-AF65-F5344CB8AC3E}">
        <p14:creationId xmlns:p14="http://schemas.microsoft.com/office/powerpoint/2010/main" val="1322095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E15C9C-2780-9683-C33D-0BDEA62531B1}"/>
              </a:ext>
            </a:extLst>
          </p:cNvPr>
          <p:cNvSpPr txBox="1"/>
          <p:nvPr/>
        </p:nvSpPr>
        <p:spPr>
          <a:xfrm>
            <a:off x="6867525" y="158530"/>
            <a:ext cx="5143500" cy="369332"/>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Примерный образец «Опись наследственных дел»</a:t>
            </a:r>
            <a:endParaRPr lang="ru-RU" dirty="0"/>
          </a:p>
        </p:txBody>
      </p:sp>
      <p:pic>
        <p:nvPicPr>
          <p:cNvPr id="3" name="Рисунок 2">
            <a:extLst>
              <a:ext uri="{FF2B5EF4-FFF2-40B4-BE49-F238E27FC236}">
                <a16:creationId xmlns:a16="http://schemas.microsoft.com/office/drawing/2014/main" id="{F983B402-E358-8EB1-7A32-34EB56D87C5F}"/>
              </a:ext>
            </a:extLst>
          </p:cNvPr>
          <p:cNvPicPr>
            <a:picLocks noChangeAspect="1"/>
          </p:cNvPicPr>
          <p:nvPr/>
        </p:nvPicPr>
        <p:blipFill>
          <a:blip r:embed="rId2"/>
          <a:srcRect r="61" b="8105"/>
          <a:stretch/>
        </p:blipFill>
        <p:spPr>
          <a:xfrm>
            <a:off x="902964" y="788864"/>
            <a:ext cx="5542208" cy="5436869"/>
          </a:xfrm>
          <a:prstGeom prst="rect">
            <a:avLst/>
          </a:prstGeom>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1293" y="788864"/>
            <a:ext cx="5395964" cy="5026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9179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8765" y="1151354"/>
            <a:ext cx="4671165" cy="4991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082513" y="234004"/>
            <a:ext cx="6096000" cy="369332"/>
          </a:xfrm>
          <a:prstGeom prst="rect">
            <a:avLst/>
          </a:prstGeom>
        </p:spPr>
        <p:txBody>
          <a:bodyPr>
            <a:spAutoFit/>
          </a:bodyPr>
          <a:lstStyle/>
          <a:p>
            <a:r>
              <a:rPr lang="ru-RU" dirty="0">
                <a:latin typeface="Times New Roman" panose="02020603050405020304" pitchFamily="18" charset="0"/>
                <a:cs typeface="Times New Roman" panose="02020603050405020304" pitchFamily="18" charset="0"/>
              </a:rPr>
              <a:t>Пример заполнения: «Описи наследственных дел» </a:t>
            </a:r>
            <a:endParaRPr lang="ru-RU"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143" y="603336"/>
            <a:ext cx="5838070" cy="6078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82457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1FF8E0-77C4-B33F-FCE1-C045BE1F4050}"/>
              </a:ext>
            </a:extLst>
          </p:cNvPr>
          <p:cNvSpPr txBox="1"/>
          <p:nvPr/>
        </p:nvSpPr>
        <p:spPr>
          <a:xfrm>
            <a:off x="1009650" y="318368"/>
            <a:ext cx="10612079" cy="5822107"/>
          </a:xfrm>
          <a:prstGeom prst="rect">
            <a:avLst/>
          </a:prstGeom>
          <a:noFill/>
        </p:spPr>
        <p:txBody>
          <a:bodyPr wrap="square">
            <a:spAutoFit/>
          </a:bodyPr>
          <a:lstStyle/>
          <a:p>
            <a:pPr indent="354013" algn="just">
              <a:spcBef>
                <a:spcPts val="505"/>
              </a:spcBef>
              <a:tabLst>
                <a:tab pos="457200" algn="l"/>
              </a:tabLst>
            </a:pPr>
            <a:r>
              <a:rPr lang="ru-RU" b="1" kern="0" dirty="0">
                <a:latin typeface="Courier New" panose="02070309020205020404" pitchFamily="49" charset="0"/>
                <a:ea typeface="Times New Roman" panose="02020603050405020304" pitchFamily="18" charset="0"/>
                <a:cs typeface="Courier New" panose="02070309020205020404" pitchFamily="49" charset="0"/>
              </a:rPr>
              <a:t>Исправление ошибок</a:t>
            </a:r>
            <a:endParaRPr lang="ru-RU" dirty="0">
              <a:latin typeface="Times New Roman" panose="02020603050405020304" pitchFamily="18" charset="0"/>
              <a:cs typeface="Times New Roman" panose="02020603050405020304" pitchFamily="18" charset="0"/>
            </a:endParaRPr>
          </a:p>
          <a:p>
            <a:pPr lvl="0" indent="354013" algn="just">
              <a:spcBef>
                <a:spcPts val="505"/>
              </a:spcBef>
              <a:spcAft>
                <a:spcPts val="0"/>
              </a:spcAft>
              <a:tabLst>
                <a:tab pos="457200" algn="l"/>
              </a:tabLst>
            </a:pPr>
            <a:r>
              <a:rPr lang="ru-RU" sz="1600" dirty="0">
                <a:latin typeface="Times New Roman" panose="02020603050405020304" pitchFamily="18" charset="0"/>
                <a:cs typeface="Times New Roman" panose="02020603050405020304" pitchFamily="18" charset="0"/>
              </a:rPr>
              <a:t>В случае выявления недостатков в оформлении номенклатурных дел, переданных в нотариальный архив (отсутствие в ЕИС электронного образа нотариального документа или включение некачественного электронного образа нотариального документа), работник нотариального архива вправе самостоятельно отсканировать такой документ, разместить его в ЕИС и/или создать соответствующую запись в ЕИС, включающую электронный образ нотариального документа, подписанный УКЭП работника нотариального архива, в соответствии с Порядком хранения нотариальных документов в электронной форме, электронных образов документов, созданных на бумажном носителе, содержащихся в единой информационной системе нотариата, включая технические требования к форматам таких документов, использования усиленной квалифицированной подписи при их хранении и доступа к таким документам (утв. Приказом Министерства юстиции Российской Федерации  от 14.12.2022 № 397).</a:t>
            </a:r>
          </a:p>
          <a:p>
            <a:pPr lvl="0" indent="354013" algn="just">
              <a:spcBef>
                <a:spcPts val="505"/>
              </a:spcBef>
              <a:spcAft>
                <a:spcPts val="0"/>
              </a:spcAft>
              <a:tabLst>
                <a:tab pos="457200" algn="l"/>
              </a:tabLst>
            </a:pPr>
            <a:r>
              <a:rPr lang="ru-RU" sz="1600" dirty="0">
                <a:latin typeface="Times New Roman" panose="02020603050405020304" pitchFamily="18" charset="0"/>
                <a:cs typeface="Times New Roman" panose="02020603050405020304" pitchFamily="18" charset="0"/>
              </a:rPr>
              <a:t>Работникам нотариального могут исправлять выявленные технические ошибки в записях ЕИС (например: ФИО, даты не совпадают с нотариальным документом на бумажном носителе).</a:t>
            </a:r>
          </a:p>
          <a:p>
            <a:pPr lvl="0" indent="354013" algn="just">
              <a:spcBef>
                <a:spcPts val="575"/>
              </a:spcBef>
              <a:spcAft>
                <a:spcPts val="0"/>
              </a:spcAft>
              <a:tabLst>
                <a:tab pos="457200" algn="l"/>
              </a:tabLst>
            </a:pPr>
            <a:r>
              <a:rPr lang="ru-RU" sz="1600" dirty="0">
                <a:latin typeface="Times New Roman" panose="02020603050405020304" pitchFamily="18" charset="0"/>
                <a:cs typeface="Times New Roman" panose="02020603050405020304" pitchFamily="18" charset="0"/>
              </a:rPr>
              <a:t>Исправлять технические ошибки в текстах документов, вносить исправления в реестры, журналы, книги учета, делать отметки об отмене или изменении завещаний работники нотариального архива </a:t>
            </a:r>
            <a:r>
              <a:rPr lang="ru-RU" sz="1600" b="1" dirty="0">
                <a:latin typeface="Times New Roman" panose="02020603050405020304" pitchFamily="18" charset="0"/>
                <a:cs typeface="Times New Roman" panose="02020603050405020304" pitchFamily="18" charset="0"/>
              </a:rPr>
              <a:t>НЕ МОГУТ.</a:t>
            </a:r>
          </a:p>
          <a:p>
            <a:pPr lvl="0" indent="354013" algn="just">
              <a:spcBef>
                <a:spcPts val="575"/>
              </a:spcBef>
              <a:spcAft>
                <a:spcPts val="0"/>
              </a:spcAft>
              <a:tabLst>
                <a:tab pos="457200" algn="l"/>
              </a:tabLst>
            </a:pPr>
            <a:r>
              <a:rPr lang="ru-RU" sz="1600" dirty="0">
                <a:latin typeface="Times New Roman" panose="02020603050405020304" pitchFamily="18" charset="0"/>
                <a:cs typeface="Times New Roman" panose="02020603050405020304" pitchFamily="18" charset="0"/>
              </a:rPr>
              <a:t>Внесение исправлений в нотариальные документы, реестры, журналы, книги учёта осуществляется нотариусом, сдавшим соответствующее дело на хранение в нотариальный архив, а в случае прекращения им нотариальной деятельности - нотариусом, определённым решением нотариальной палаты. Правом внесения исправлений могут быть наделены также нотариус (нотариусы), который (которые) вправе возобновлять производство по наследственным делам, переданным на хранение в нотариальный архив. Внесение исправлений в нотариальные документы осуществляется нотариусом в помещении нотариального архива с соблюдением требований ст. 45.1 Основ. При необходимости  подтверждения  исправлений подписью заявителя или его представителя номенклатурное дело выдаётся соответствующему нотариусу на срок, не превышающий одного месяца.</a:t>
            </a:r>
          </a:p>
        </p:txBody>
      </p:sp>
    </p:spTree>
    <p:extLst>
      <p:ext uri="{BB962C8B-B14F-4D97-AF65-F5344CB8AC3E}">
        <p14:creationId xmlns:p14="http://schemas.microsoft.com/office/powerpoint/2010/main" val="572636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7105" y="379664"/>
            <a:ext cx="10959152" cy="646331"/>
          </a:xfrm>
          <a:prstGeom prst="rect">
            <a:avLst/>
          </a:prstGeom>
        </p:spPr>
        <p:txBody>
          <a:bodyPr wrap="square">
            <a:spAutoFit/>
          </a:bodyPr>
          <a:lstStyle/>
          <a:p>
            <a:r>
              <a:rPr lang="ru-RU" b="1" dirty="0">
                <a:latin typeface="Courier New" panose="02070309020205020404" pitchFamily="49" charset="0"/>
                <a:cs typeface="Courier New" panose="02070309020205020404" pitchFamily="49" charset="0"/>
              </a:rPr>
              <a:t>Отбор для хранения и уничтожения номенклатурных дел (документов), переданных в нотариальный архив</a:t>
            </a:r>
            <a:endParaRPr lang="ru-RU" dirty="0">
              <a:latin typeface="Courier New" panose="02070309020205020404" pitchFamily="49" charset="0"/>
              <a:cs typeface="Courier New" panose="02070309020205020404" pitchFamily="49" charset="0"/>
            </a:endParaRPr>
          </a:p>
        </p:txBody>
      </p:sp>
      <p:sp>
        <p:nvSpPr>
          <p:cNvPr id="3" name="Прямоугольник 2"/>
          <p:cNvSpPr/>
          <p:nvPr/>
        </p:nvSpPr>
        <p:spPr>
          <a:xfrm>
            <a:off x="887105" y="1208291"/>
            <a:ext cx="10959152" cy="3970318"/>
          </a:xfrm>
          <a:prstGeom prst="rect">
            <a:avLst/>
          </a:prstGeom>
        </p:spPr>
        <p:txBody>
          <a:bodyPr wrap="square">
            <a:spAutoFit/>
          </a:bodyPr>
          <a:lstStyle/>
          <a:p>
            <a:pPr indent="531813" algn="just"/>
            <a:r>
              <a:rPr lang="ru-RU" dirty="0">
                <a:latin typeface="Times New Roman" panose="02020603050405020304" pitchFamily="18" charset="0"/>
                <a:cs typeface="Times New Roman" panose="02020603050405020304" pitchFamily="18" charset="0"/>
              </a:rPr>
              <a:t>Работники нотариального архива ежегодно производят отбор документов для выделения к уничтожению дел, сроки хранения которых истекли, путем полистного просмотра дел. </a:t>
            </a:r>
          </a:p>
          <a:p>
            <a:pPr indent="531813" algn="just"/>
            <a:r>
              <a:rPr lang="ru-RU" dirty="0">
                <a:latin typeface="Times New Roman" panose="02020603050405020304" pitchFamily="18" charset="0"/>
                <a:cs typeface="Times New Roman" panose="02020603050405020304" pitchFamily="18" charset="0"/>
              </a:rPr>
              <a:t>Не допускается отбор документов для хранения и уничтожения только на основании заголовков дел.</a:t>
            </a:r>
          </a:p>
          <a:p>
            <a:pPr indent="531813" algn="just"/>
            <a:r>
              <a:rPr lang="ru-RU" dirty="0">
                <a:latin typeface="Times New Roman" panose="02020603050405020304" pitchFamily="18" charset="0"/>
                <a:cs typeface="Times New Roman" panose="02020603050405020304" pitchFamily="18" charset="0"/>
              </a:rPr>
              <a:t>По истечении срока хранения нотариальных документов, установленных Типовой номенклатурой, а также сроков хранения иных номенклатурных дел, переданных на хранение в нотариальный архив, установленных номенклатурой дел, сформированной в ЕИС в соответствии с приложением №4 к Правилам нотариального делопроизводства, указанные нотариальные документы и иные номенклатурные дела подлежат отбору к уничтожению.</a:t>
            </a:r>
          </a:p>
          <a:p>
            <a:pPr indent="531813" algn="just"/>
            <a:r>
              <a:rPr lang="ru-RU" dirty="0">
                <a:latin typeface="Times New Roman" panose="02020603050405020304" pitchFamily="18" charset="0"/>
                <a:cs typeface="Times New Roman" panose="02020603050405020304" pitchFamily="18" charset="0"/>
              </a:rPr>
              <a:t>Подготовка и уничтожение номенклатурных дел с истёкшим сроком хранения включает:</a:t>
            </a:r>
          </a:p>
          <a:p>
            <a:pPr marL="1162050" lvl="0" indent="-2667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полистный просмотр дел;</a:t>
            </a:r>
          </a:p>
          <a:p>
            <a:pPr marL="1162050" lvl="0" indent="-2667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выделение дел к уничтожению с учётом правил исчисления сроков хранения дел;</a:t>
            </a:r>
          </a:p>
          <a:p>
            <a:pPr marL="1162050" lvl="0" indent="-2667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подготовку акта о выделении к уничтожению документов;</a:t>
            </a:r>
          </a:p>
          <a:p>
            <a:pPr marL="1162050" indent="-2667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экспертизу ценности документов;</a:t>
            </a:r>
          </a:p>
          <a:p>
            <a:pPr marL="1162050" indent="-2667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фактическое уничтожение дел</a:t>
            </a:r>
          </a:p>
        </p:txBody>
      </p:sp>
    </p:spTree>
    <p:extLst>
      <p:ext uri="{BB962C8B-B14F-4D97-AF65-F5344CB8AC3E}">
        <p14:creationId xmlns:p14="http://schemas.microsoft.com/office/powerpoint/2010/main" val="4908718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39493" y="172988"/>
            <a:ext cx="11109278" cy="6832640"/>
          </a:xfrm>
          <a:prstGeom prst="rect">
            <a:avLst/>
          </a:prstGeom>
        </p:spPr>
        <p:txBody>
          <a:bodyPr wrap="square">
            <a:spAutoFit/>
          </a:bodyPr>
          <a:lstStyle/>
          <a:p>
            <a:pPr lvl="0" indent="531813" algn="just"/>
            <a:r>
              <a:rPr lang="ru-RU" sz="1700" dirty="0">
                <a:latin typeface="Times New Roman" panose="02020603050405020304" pitchFamily="18" charset="0"/>
                <a:cs typeface="Times New Roman" panose="02020603050405020304" pitchFamily="18" charset="0"/>
              </a:rPr>
              <a:t>Срок хранения номенклатурных дел, принятых в нотариальный архив на временное хранение, исчисляется в годах, начиная с 1 января года, следующего за годом, в котором производство по делу было окончено. </a:t>
            </a:r>
          </a:p>
          <a:p>
            <a:pPr lvl="0" indent="531813" algn="just"/>
            <a:r>
              <a:rPr lang="ru-RU" sz="1700" dirty="0">
                <a:latin typeface="Times New Roman" panose="02020603050405020304" pitchFamily="18" charset="0"/>
                <a:cs typeface="Times New Roman" panose="02020603050405020304" pitchFamily="18" charset="0"/>
              </a:rPr>
              <a:t>Отбор дел (документов) для уничтожения производится после 1 января года, следующего за последним годом хранения номенклатурного дела. Годом окончания дела является год, в котором дело было включено в номенклатуру дел как оконченное. </a:t>
            </a:r>
          </a:p>
          <a:p>
            <a:pPr lvl="0" indent="531813" algn="just"/>
            <a:r>
              <a:rPr lang="ru-RU" sz="1700" dirty="0">
                <a:latin typeface="Times New Roman" panose="02020603050405020304" pitchFamily="18" charset="0"/>
                <a:cs typeface="Times New Roman" panose="02020603050405020304" pitchFamily="18" charset="0"/>
              </a:rPr>
              <a:t>Отбор документов для хранения или уничтожения осуществляется на основании Типовой номенклатуры и приложения №4 к ПНД.</a:t>
            </a:r>
          </a:p>
          <a:p>
            <a:pPr lvl="0" indent="531813" algn="just"/>
            <a:endParaRPr lang="ru-RU" sz="1700" dirty="0">
              <a:latin typeface="Times New Roman" panose="02020603050405020304" pitchFamily="18" charset="0"/>
              <a:cs typeface="Times New Roman" panose="02020603050405020304" pitchFamily="18" charset="0"/>
            </a:endParaRPr>
          </a:p>
          <a:p>
            <a:pPr lvl="0" indent="531813" algn="just"/>
            <a:r>
              <a:rPr lang="ru-RU" sz="1700" dirty="0">
                <a:latin typeface="Times New Roman" panose="02020603050405020304" pitchFamily="18" charset="0"/>
                <a:cs typeface="Times New Roman" panose="02020603050405020304" pitchFamily="18" charset="0"/>
              </a:rPr>
              <a:t>Отбор  документов  для  уничтожения  по  номенклатурным делам, производство по которым окончено до принятия Типовой номенклатуры дел, производится в силу требований п.72 ПНД вне зависимости от сроков   хранения, установленных для нотариальных документов на момент формирования номенклатурных дел:</a:t>
            </a:r>
          </a:p>
          <a:p>
            <a:pPr marL="1077913" indent="-4508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в соответствии со сроками хранения, указанными в номенклатуре дел,  сформированной в ЕИС;</a:t>
            </a:r>
          </a:p>
          <a:p>
            <a:pPr marL="1077913" lvl="0" indent="-4508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в соответствии со сроками хранения, указанными в номенклатуре дел, сформированной в ЕИС, в случаях, если сроки, установленные Примерной номенклатурой, превышают сроки, указанные в номенклатуре дел, сформированной в ЕИС, или если сроки хранения не были установлены Примерной номенклатурой;</a:t>
            </a:r>
          </a:p>
          <a:p>
            <a:pPr marL="1077913" lvl="0" indent="-4508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по истечении 5 лет после года формирования номенклатурных дел, для которых срок хранения не был предусмотрен Примерной номенклатурой, Типовой номенклатурой и номенклатурой дел, сформированной в ЕИС.</a:t>
            </a:r>
          </a:p>
          <a:p>
            <a:pPr marL="627063" lvl="0" algn="just"/>
            <a:endParaRPr lang="ru-RU" sz="1700" dirty="0">
              <a:latin typeface="Times New Roman" panose="02020603050405020304" pitchFamily="18" charset="0"/>
              <a:cs typeface="Times New Roman" panose="02020603050405020304" pitchFamily="18" charset="0"/>
            </a:endParaRPr>
          </a:p>
          <a:p>
            <a:pPr indent="536575" algn="just"/>
            <a:r>
              <a:rPr lang="ru-RU" sz="1600" dirty="0">
                <a:latin typeface="Times New Roman" panose="02020603050405020304" pitchFamily="18" charset="0"/>
                <a:cs typeface="Times New Roman" panose="02020603050405020304" pitchFamily="18" charset="0"/>
              </a:rPr>
              <a:t>Так же при отборе документов ГНК к уничтожению можно использовать «Перечень документов Министерства юстиции СССР, органов учреждений юстиции и судов, с указанием сроков хранения документов, утвержденным Министерством юстиции СССР 31 января 1980 г. и Главным архивным управлением при Совете Министров СССР 25 апреля 1980 г., одобренным Центральной экспертно-проверочной комиссией Главного архивного управления при Совете Министров СССР 23 ноября 1979 г.».</a:t>
            </a:r>
          </a:p>
          <a:p>
            <a:pPr lvl="0" indent="536575" algn="just"/>
            <a:endParaRPr lang="ru-RU" sz="1700" dirty="0">
              <a:latin typeface="Times New Roman" panose="02020603050405020304" pitchFamily="18" charset="0"/>
              <a:cs typeface="Times New Roman" panose="02020603050405020304" pitchFamily="18" charset="0"/>
            </a:endParaRPr>
          </a:p>
          <a:p>
            <a:pPr indent="536575"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03999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2514" y="784706"/>
            <a:ext cx="10959152" cy="5632311"/>
          </a:xfrm>
          <a:prstGeom prst="rect">
            <a:avLst/>
          </a:prstGeom>
        </p:spPr>
        <p:txBody>
          <a:bodyPr wrap="square">
            <a:spAutoFit/>
          </a:bodyPr>
          <a:lstStyle/>
          <a:p>
            <a:pPr indent="531813" algn="just"/>
            <a:r>
              <a:rPr lang="ru-RU" dirty="0">
                <a:latin typeface="Times New Roman" panose="02020603050405020304" pitchFamily="18" charset="0"/>
                <a:cs typeface="Times New Roman" panose="02020603050405020304" pitchFamily="18" charset="0"/>
              </a:rPr>
              <a:t>При наличии в деле нотариального документа, срок хранения которого не истек, номенклатурное дело подлежит хранению в течение срока, установленного в номенклатуре дел, сформированной в ЕИС, или в соответствии с п.72 ПНД, начинающего течь с 1 января года, следующего за годом окончания срока хранения такого нотариального документа. При этом в случае наличия в таком деле документов, срок хранения которых истек, дело не подлежит переформированию   для   уничтожения   отдельных  включенных   в   него документов,  срок хранения которых истек.</a:t>
            </a:r>
          </a:p>
          <a:p>
            <a:pPr lvl="0" indent="531813" algn="just"/>
            <a:r>
              <a:rPr lang="ru-RU" dirty="0">
                <a:latin typeface="Times New Roman" panose="02020603050405020304" pitchFamily="18" charset="0"/>
                <a:cs typeface="Times New Roman" panose="02020603050405020304" pitchFamily="18" charset="0"/>
              </a:rPr>
              <a:t>Например:</a:t>
            </a:r>
            <a:r>
              <a:rPr lang="ru-RU" i="1" dirty="0">
                <a:latin typeface="Times New Roman" panose="02020603050405020304" pitchFamily="18" charset="0"/>
                <a:cs typeface="Times New Roman" panose="02020603050405020304" pitchFamily="18" charset="0"/>
              </a:rPr>
              <a:t>  дело окончено в 2000 г., срок хранения 10 лет.</a:t>
            </a:r>
          </a:p>
          <a:p>
            <a:pPr lvl="0" indent="531813" algn="just"/>
            <a:r>
              <a:rPr lang="ru-RU" i="1" dirty="0">
                <a:latin typeface="Times New Roman" panose="02020603050405020304" pitchFamily="18" charset="0"/>
                <a:cs typeface="Times New Roman" panose="02020603050405020304" pitchFamily="18" charset="0"/>
              </a:rPr>
              <a:t>В деле имеется документ, удостоверенный 15.05.2000 г. и срок действия данного документа 5 лет. Соответственно датой окончания срока хранения данного дела будет 31.12.2000 г. + 5 л. + 10 л., соответственно, дело подлежит выделению к уничтожению с 01.01.2016 г.</a:t>
            </a:r>
          </a:p>
          <a:p>
            <a:pPr indent="531813" algn="just"/>
            <a:endParaRPr lang="ru-RU" dirty="0">
              <a:latin typeface="Times New Roman" panose="02020603050405020304" pitchFamily="18" charset="0"/>
              <a:cs typeface="Times New Roman" panose="02020603050405020304" pitchFamily="18" charset="0"/>
            </a:endParaRPr>
          </a:p>
          <a:p>
            <a:pPr lvl="0" indent="531813" algn="just"/>
            <a:r>
              <a:rPr lang="ru-RU" dirty="0">
                <a:latin typeface="Times New Roman" panose="02020603050405020304" pitchFamily="18" charset="0"/>
                <a:cs typeface="Times New Roman" panose="02020603050405020304" pitchFamily="18" charset="0"/>
              </a:rPr>
              <a:t>При полистном просмотре дел и отборе документов для уничтожения работник нотариального архива вправе передать уполномоченному органу нотариальной палаты документы, имеющие, по его мнению, историческую ценность, для принятия решения об их уничтожении или дальнейшем хранении в соответствии с п. 103 ПНД.</a:t>
            </a:r>
          </a:p>
          <a:p>
            <a:pPr lvl="0" indent="531813" algn="just"/>
            <a:endParaRPr lang="ru-RU" dirty="0">
              <a:latin typeface="Times New Roman" panose="02020603050405020304" pitchFamily="18" charset="0"/>
              <a:cs typeface="Times New Roman" panose="02020603050405020304" pitchFamily="18" charset="0"/>
            </a:endParaRPr>
          </a:p>
          <a:p>
            <a:pPr lvl="0" indent="531813" algn="just"/>
            <a:r>
              <a:rPr lang="ru-RU" dirty="0">
                <a:latin typeface="Times New Roman" panose="02020603050405020304" pitchFamily="18" charset="0"/>
                <a:cs typeface="Times New Roman" panose="02020603050405020304" pitchFamily="18" charset="0"/>
              </a:rPr>
              <a:t>Нотариальная палата вправе для отбора документов к уничтожению создать экспертную комиссию по определению научно-исторической ценности нотариальных документов, срок хранения которых может быть увеличен решением нотариальной палаты и проверки правильности отбора документов для уничтожения.</a:t>
            </a:r>
          </a:p>
          <a:p>
            <a:pPr indent="531813"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0838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09931" y="560757"/>
            <a:ext cx="10836323" cy="5586145"/>
          </a:xfrm>
          <a:prstGeom prst="rect">
            <a:avLst/>
          </a:prstGeom>
        </p:spPr>
        <p:txBody>
          <a:bodyPr wrap="square">
            <a:spAutoFit/>
          </a:bodyPr>
          <a:lstStyle/>
          <a:p>
            <a:pPr lvl="0" indent="531813" algn="just"/>
            <a:r>
              <a:rPr lang="ru-RU" sz="1700" dirty="0">
                <a:latin typeface="Times New Roman" panose="02020603050405020304" pitchFamily="18" charset="0"/>
                <a:cs typeface="Times New Roman" panose="02020603050405020304" pitchFamily="18" charset="0"/>
              </a:rPr>
              <a:t>При выделении дел для уничтожения срок хранения документов, помещенных в дело,  исчисляется исходя из примечаний,  указанных в графе 6 Типовой номенклатуры, в графе 4 Примерной номенклатуры либо в графе 3 номенклатуры дел, сформированной в ЕИС.</a:t>
            </a:r>
          </a:p>
          <a:p>
            <a:pPr lvl="0" indent="531813" algn="just"/>
            <a:r>
              <a:rPr lang="ru-RU" sz="1700" dirty="0">
                <a:latin typeface="Times New Roman" panose="02020603050405020304" pitchFamily="18" charset="0"/>
                <a:cs typeface="Times New Roman" panose="02020603050405020304" pitchFamily="18" charset="0"/>
              </a:rPr>
              <a:t>Определение срока хранения отдельных видов сделок (дел с индексами 01-05, 01-08, 01-10, 01-16, 01-19 Типовой номенклатуры) осуществляется с 1 января года, следующего за годом окончания действия сделки либо с года нотариального удостоверения сделки,  если срок действия сделки не установлен.</a:t>
            </a:r>
          </a:p>
          <a:p>
            <a:pPr indent="531813" algn="just"/>
            <a:r>
              <a:rPr lang="ru-RU" sz="1700" dirty="0">
                <a:latin typeface="Times New Roman" panose="02020603050405020304" pitchFamily="18" charset="0"/>
                <a:cs typeface="Times New Roman" panose="02020603050405020304" pitchFamily="18" charset="0"/>
              </a:rPr>
              <a:t>Номенклатурные дела, содержащие односторонние сделки, в случае оставления в делах нотариуса второго экземпляра, подлежат выделению к уничтожению в следующие сроки, если содержат:</a:t>
            </a:r>
          </a:p>
          <a:p>
            <a:pPr marL="900113" lvl="0" indent="-36830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доверенности, в том числе если их содержание не указано подробно в реестре регистрации нотариальных действий на бумажном носителе - по истечении 5 лет после окончания срока действия доверенности;</a:t>
            </a:r>
          </a:p>
          <a:p>
            <a:pPr marL="900113" lvl="0" indent="-36830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поручительства, обязательства, согласия на внесудебный порядок обращения взыскания на имущество - по истечении 5 лет с года окончания срока действия обязательства/поручительства/ согласия либо с года нотариального удостоверения сделки, если срок действия сделки не установлен.</a:t>
            </a:r>
          </a:p>
          <a:p>
            <a:pPr indent="531813" algn="just"/>
            <a:r>
              <a:rPr lang="ru-RU" sz="1700" dirty="0">
                <a:latin typeface="Times New Roman" panose="02020603050405020304" pitchFamily="18" charset="0"/>
                <a:cs typeface="Times New Roman" panose="02020603050405020304" pitchFamily="18" charset="0"/>
              </a:rPr>
              <a:t>Срок хранения дела, содержащего соглашения об уплате алиментов на содержание несовершеннолетнего ребёнка, исчисляется с даты достижения совершеннолетия ребенком, если иной срок действия сделки не установлен соглашением об уплате алиментов.</a:t>
            </a:r>
          </a:p>
          <a:p>
            <a:pPr lvl="0" indent="531813" algn="just"/>
            <a:r>
              <a:rPr lang="ru-RU" sz="1700" dirty="0">
                <a:latin typeface="Times New Roman" panose="02020603050405020304" pitchFamily="18" charset="0"/>
                <a:cs typeface="Times New Roman" panose="02020603050405020304" pitchFamily="18" charset="0"/>
              </a:rPr>
              <a:t>Депозитные дела подлежат выделению к уничтожению по истечении 5 лет с года, в котором было выдано распоряжение о выдаче (перечислении) кредитору или должнику денежных сумм или ценных бумаг из депозита нотариуса либо после передачи денежных средств в казну Российской Федерации.</a:t>
            </a:r>
          </a:p>
          <a:p>
            <a:pPr algn="just"/>
            <a:endParaRPr lang="ru-RU"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93929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2513" y="489173"/>
            <a:ext cx="11000096" cy="3970318"/>
          </a:xfrm>
          <a:prstGeom prst="rect">
            <a:avLst/>
          </a:prstGeom>
        </p:spPr>
        <p:txBody>
          <a:bodyPr wrap="square">
            <a:spAutoFit/>
          </a:bodyPr>
          <a:lstStyle/>
          <a:p>
            <a:pPr lvl="0" indent="450850" algn="just"/>
            <a:r>
              <a:rPr lang="ru-RU" dirty="0">
                <a:latin typeface="Times New Roman" panose="02020603050405020304" pitchFamily="18" charset="0"/>
                <a:cs typeface="Times New Roman" panose="02020603050405020304" pitchFamily="18" charset="0"/>
              </a:rPr>
              <a:t>Номенклатурные дела, содержащие нотариальные документы с разными сроками хранения, а также сформированные до введения в действие Типовой номенклатуры (например, номенклатурное дело «Прочие договоры» может содержать договоры сроком хранения постоянно, 75 лет и 10 лет), подлежат переформированию в соответствии с пунктом 73 ПНД и разделом 2 Примерного порядка создания, комплектования и функционирования нотариальных архивов нотариальных палат субъектов Российской Федерации, утвержденный решением Правления Федеральной нотариальной палаты (протокол № 08/24 от 29.07.2024). Документы из таких номенклатурных дел формируются в номенклатурные дела соответствующего индекса Типовой номенклатуры, а документы к ним уничтожаются.</a:t>
            </a:r>
            <a:r>
              <a:rPr lang="ru-RU" dirty="0"/>
              <a:t> </a:t>
            </a:r>
          </a:p>
          <a:p>
            <a:pPr lvl="0" indent="450850" algn="just">
              <a:tabLst>
                <a:tab pos="2416175" algn="l"/>
              </a:tabLst>
            </a:pPr>
            <a:r>
              <a:rPr lang="ru-RU" dirty="0">
                <a:latin typeface="Times New Roman" panose="02020603050405020304" pitchFamily="18" charset="0"/>
                <a:cs typeface="Times New Roman" panose="02020603050405020304" pitchFamily="18" charset="0"/>
              </a:rPr>
              <a:t>Переформированные в соответствии с Типовой номенклатурой номенклатурные дела подлежат дальнейшему хранению в соответствии с  установленным  сроком,   а  в   случае  истечения  указанного  срока хранения переформированное номенклатурное дело выделяется к уничтожению. </a:t>
            </a:r>
            <a:endParaRPr lang="ru-RU" dirty="0">
              <a:solidFill>
                <a:srgbClr val="FF0000"/>
              </a:solidFill>
              <a:latin typeface="Times New Roman" panose="02020603050405020304" pitchFamily="18" charset="0"/>
              <a:cs typeface="Times New Roman" panose="02020603050405020304" pitchFamily="18" charset="0"/>
            </a:endParaRPr>
          </a:p>
          <a:p>
            <a:pPr lvl="0" indent="450850" algn="just"/>
            <a:r>
              <a:rPr lang="ru-RU" dirty="0">
                <a:latin typeface="Times New Roman" panose="02020603050405020304" pitchFamily="18" charset="0"/>
                <a:cs typeface="Times New Roman" panose="02020603050405020304" pitchFamily="18" charset="0"/>
              </a:rPr>
              <a:t>При отсутствии в деле документов, подлежащих постоянному и свыше 10 лет сроку хранения, а также документов, срок хранения которых не истёк,  дело подлежит уничтожению.</a:t>
            </a:r>
          </a:p>
          <a:p>
            <a:pPr lvl="0" indent="450850"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688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 бумага, меню, рукописный текст&#10;&#10;Автоматически созданное описание">
            <a:extLst>
              <a:ext uri="{FF2B5EF4-FFF2-40B4-BE49-F238E27FC236}">
                <a16:creationId xmlns:a16="http://schemas.microsoft.com/office/drawing/2014/main" id="{312B4889-2945-F696-F1B4-4A1E43362C63}"/>
              </a:ext>
            </a:extLst>
          </p:cNvPr>
          <p:cNvPicPr>
            <a:picLocks noChangeAspect="1"/>
          </p:cNvPicPr>
          <p:nvPr/>
        </p:nvPicPr>
        <p:blipFill>
          <a:blip r:embed="rId2" cstate="print">
            <a:extLst>
              <a:ext uri="{28A0092B-C50C-407E-A947-70E740481C1C}">
                <a14:useLocalDpi xmlns:a14="http://schemas.microsoft.com/office/drawing/2010/main" val="0"/>
              </a:ext>
            </a:extLst>
          </a:blip>
          <a:srcRect l="4542" t="139" r="4819" b="12361"/>
          <a:stretch/>
        </p:blipFill>
        <p:spPr>
          <a:xfrm>
            <a:off x="771525" y="0"/>
            <a:ext cx="3173560" cy="4069861"/>
          </a:xfrm>
          <a:prstGeom prst="rect">
            <a:avLst/>
          </a:prstGeom>
        </p:spPr>
      </p:pic>
      <p:pic>
        <p:nvPicPr>
          <p:cNvPr id="7" name="Рисунок 6" descr="Изображение выглядит как текст, рукописный текст, бумага, документ&#10;&#10;Автоматически созданное описание">
            <a:extLst>
              <a:ext uri="{FF2B5EF4-FFF2-40B4-BE49-F238E27FC236}">
                <a16:creationId xmlns:a16="http://schemas.microsoft.com/office/drawing/2014/main" id="{BFBE07D3-47AD-0516-439A-EB6DAA69698D}"/>
              </a:ext>
            </a:extLst>
          </p:cNvPr>
          <p:cNvPicPr>
            <a:picLocks noChangeAspect="1"/>
          </p:cNvPicPr>
          <p:nvPr/>
        </p:nvPicPr>
        <p:blipFill>
          <a:blip r:embed="rId3" cstate="print">
            <a:extLst>
              <a:ext uri="{28A0092B-C50C-407E-A947-70E740481C1C}">
                <a14:useLocalDpi xmlns:a14="http://schemas.microsoft.com/office/drawing/2010/main" val="0"/>
              </a:ext>
            </a:extLst>
          </a:blip>
          <a:srcRect l="5370" r="7408" b="12778"/>
          <a:stretch/>
        </p:blipFill>
        <p:spPr>
          <a:xfrm>
            <a:off x="1791856" y="2714532"/>
            <a:ext cx="3107601" cy="4143468"/>
          </a:xfrm>
          <a:prstGeom prst="rect">
            <a:avLst/>
          </a:prstGeom>
        </p:spPr>
      </p:pic>
      <p:pic>
        <p:nvPicPr>
          <p:cNvPr id="13" name="Рисунок 12" descr="Изображение выглядит как текст, рукописный текст, кроссворд&#10;&#10;Автоматически созданное описание">
            <a:extLst>
              <a:ext uri="{FF2B5EF4-FFF2-40B4-BE49-F238E27FC236}">
                <a16:creationId xmlns:a16="http://schemas.microsoft.com/office/drawing/2014/main" id="{9B654DBC-C71B-8D2B-A66A-DDB9395A49D7}"/>
              </a:ext>
            </a:extLst>
          </p:cNvPr>
          <p:cNvPicPr>
            <a:picLocks noChangeAspect="1"/>
          </p:cNvPicPr>
          <p:nvPr/>
        </p:nvPicPr>
        <p:blipFill>
          <a:blip r:embed="rId4" cstate="print">
            <a:extLst>
              <a:ext uri="{28A0092B-C50C-407E-A947-70E740481C1C}">
                <a14:useLocalDpi xmlns:a14="http://schemas.microsoft.com/office/drawing/2010/main" val="0"/>
              </a:ext>
            </a:extLst>
          </a:blip>
          <a:srcRect l="8367" t="2916" r="11296" b="12778"/>
          <a:stretch/>
        </p:blipFill>
        <p:spPr>
          <a:xfrm>
            <a:off x="7572375" y="956910"/>
            <a:ext cx="2961303" cy="4143469"/>
          </a:xfrm>
          <a:prstGeom prst="rect">
            <a:avLst/>
          </a:prstGeom>
        </p:spPr>
      </p:pic>
      <p:pic>
        <p:nvPicPr>
          <p:cNvPr id="9" name="Рисунок 8" descr="Изображение выглядит как текст, устройство, доска, рукописный текст&#10;&#10;Автоматически созданное описание">
            <a:extLst>
              <a:ext uri="{FF2B5EF4-FFF2-40B4-BE49-F238E27FC236}">
                <a16:creationId xmlns:a16="http://schemas.microsoft.com/office/drawing/2014/main" id="{EB49F432-DDCA-384B-0742-92BC0BBAD930}"/>
              </a:ext>
            </a:extLst>
          </p:cNvPr>
          <p:cNvPicPr>
            <a:picLocks noChangeAspect="1"/>
          </p:cNvPicPr>
          <p:nvPr/>
        </p:nvPicPr>
        <p:blipFill>
          <a:blip r:embed="rId5" cstate="print">
            <a:extLst>
              <a:ext uri="{28A0092B-C50C-407E-A947-70E740481C1C}">
                <a14:useLocalDpi xmlns:a14="http://schemas.microsoft.com/office/drawing/2010/main" val="0"/>
              </a:ext>
            </a:extLst>
          </a:blip>
          <a:srcRect l="5925" t="2343" r="4075" b="7085"/>
          <a:stretch/>
        </p:blipFill>
        <p:spPr>
          <a:xfrm>
            <a:off x="8796937" y="3429000"/>
            <a:ext cx="3033113" cy="4069861"/>
          </a:xfrm>
          <a:prstGeom prst="rect">
            <a:avLst/>
          </a:prstGeom>
        </p:spPr>
      </p:pic>
      <p:pic>
        <p:nvPicPr>
          <p:cNvPr id="3" name="Рисунок 2">
            <a:extLst>
              <a:ext uri="{FF2B5EF4-FFF2-40B4-BE49-F238E27FC236}">
                <a16:creationId xmlns:a16="http://schemas.microsoft.com/office/drawing/2014/main" id="{A1195623-536A-C1A7-33B0-FBF4FE0B72E5}"/>
              </a:ext>
            </a:extLst>
          </p:cNvPr>
          <p:cNvPicPr>
            <a:picLocks noChangeAspect="1"/>
          </p:cNvPicPr>
          <p:nvPr/>
        </p:nvPicPr>
        <p:blipFill>
          <a:blip r:embed="rId6"/>
          <a:srcRect l="9629" t="1032" r="8181" b="13750"/>
          <a:stretch/>
        </p:blipFill>
        <p:spPr>
          <a:xfrm>
            <a:off x="4151723" y="780366"/>
            <a:ext cx="2943825" cy="4069861"/>
          </a:xfrm>
          <a:prstGeom prst="rect">
            <a:avLst/>
          </a:prstGeom>
        </p:spPr>
      </p:pic>
      <p:sp>
        <p:nvSpPr>
          <p:cNvPr id="6" name="TextBox 5">
            <a:extLst>
              <a:ext uri="{FF2B5EF4-FFF2-40B4-BE49-F238E27FC236}">
                <a16:creationId xmlns:a16="http://schemas.microsoft.com/office/drawing/2014/main" id="{4A9B0AB8-705C-156A-ADFC-164D469E20B7}"/>
              </a:ext>
            </a:extLst>
          </p:cNvPr>
          <p:cNvSpPr txBox="1"/>
          <p:nvPr/>
        </p:nvSpPr>
        <p:spPr>
          <a:xfrm>
            <a:off x="6558733" y="130990"/>
            <a:ext cx="5516474" cy="646331"/>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 «А</a:t>
            </a:r>
            <a:r>
              <a:rPr lang="ru-RU" sz="1800" dirty="0">
                <a:latin typeface="Times New Roman" panose="02020603050405020304" pitchFamily="18" charset="0"/>
                <a:cs typeface="Times New Roman" panose="02020603050405020304" pitchFamily="18" charset="0"/>
              </a:rPr>
              <a:t>кт приема-передачи номенклатурных дел, сформированный на бумажном носителе»</a:t>
            </a:r>
            <a:endParaRPr lang="ru-RU" dirty="0"/>
          </a:p>
        </p:txBody>
      </p:sp>
    </p:spTree>
    <p:extLst>
      <p:ext uri="{BB962C8B-B14F-4D97-AF65-F5344CB8AC3E}">
        <p14:creationId xmlns:p14="http://schemas.microsoft.com/office/powerpoint/2010/main" val="29942778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3580" y="654785"/>
            <a:ext cx="4790367" cy="5355312"/>
          </a:xfrm>
          <a:prstGeom prst="rect">
            <a:avLst/>
          </a:prstGeom>
        </p:spPr>
        <p:txBody>
          <a:bodyPr wrap="square">
            <a:spAutoFit/>
          </a:bodyPr>
          <a:lstStyle/>
          <a:p>
            <a:pPr lvl="0" indent="450850" algn="just"/>
            <a:r>
              <a:rPr lang="ru-RU" dirty="0">
                <a:latin typeface="Times New Roman" panose="02020603050405020304" pitchFamily="18" charset="0"/>
                <a:cs typeface="Times New Roman" panose="02020603050405020304" pitchFamily="18" charset="0"/>
              </a:rPr>
              <a:t>На дела, отобранные для уничтожения, работником нотариального архива составляется акт о выделении к уничтожению документов по приложению №4 к Правилам организации хранения, комплектования, учета и использования нотариальных документов  (утв. Приказом Министерства юстиции Российской Федерации от 14.12.2022 г. № 395), который утверждается руководителем нотариального архива с проставлением подписи, даты утверждения и оттиска печати нотариальной палаты для архивных документов.</a:t>
            </a:r>
          </a:p>
          <a:p>
            <a:pPr indent="450850" algn="just"/>
            <a:endParaRPr lang="ru-RU" dirty="0">
              <a:latin typeface="Times New Roman" panose="02020603050405020304" pitchFamily="18" charset="0"/>
              <a:cs typeface="Times New Roman" panose="02020603050405020304" pitchFamily="18" charset="0"/>
            </a:endParaRPr>
          </a:p>
          <a:p>
            <a:pPr indent="450850" algn="just"/>
            <a:r>
              <a:rPr lang="ru-RU" dirty="0">
                <a:latin typeface="Times New Roman" panose="02020603050405020304" pitchFamily="18" charset="0"/>
                <a:cs typeface="Times New Roman" panose="02020603050405020304" pitchFamily="18" charset="0"/>
              </a:rPr>
              <a:t>Заголовок дела, индекс, дата дела, указываемые в акте о выделении к уничтожению документов должны соответствовать сведениям,  указанным на обложке включенного в акт дела.</a:t>
            </a:r>
          </a:p>
        </p:txBody>
      </p:sp>
      <p:pic>
        <p:nvPicPr>
          <p:cNvPr id="4" name="Рисунок 3">
            <a:extLst>
              <a:ext uri="{FF2B5EF4-FFF2-40B4-BE49-F238E27FC236}">
                <a16:creationId xmlns:a16="http://schemas.microsoft.com/office/drawing/2014/main" id="{BFFBB2F6-78E3-5F42-2DC1-B4689E131860}"/>
              </a:ext>
            </a:extLst>
          </p:cNvPr>
          <p:cNvPicPr>
            <a:picLocks noChangeAspect="1"/>
          </p:cNvPicPr>
          <p:nvPr/>
        </p:nvPicPr>
        <p:blipFill>
          <a:blip r:embed="rId2"/>
          <a:stretch>
            <a:fillRect/>
          </a:stretch>
        </p:blipFill>
        <p:spPr>
          <a:xfrm>
            <a:off x="7241012" y="899908"/>
            <a:ext cx="4209960" cy="5708166"/>
          </a:xfrm>
          <a:prstGeom prst="rect">
            <a:avLst/>
          </a:prstGeom>
        </p:spPr>
      </p:pic>
      <p:sp>
        <p:nvSpPr>
          <p:cNvPr id="3" name="Прямоугольник 2"/>
          <p:cNvSpPr/>
          <p:nvPr/>
        </p:nvSpPr>
        <p:spPr>
          <a:xfrm>
            <a:off x="6361651" y="104321"/>
            <a:ext cx="5676550" cy="784830"/>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Приложение №4 к Правилам организации хранения, комплектования, учета и использования нотариальных документов «Акт о выделении к уничтожению документов»</a:t>
            </a:r>
            <a:endParaRPr lang="ru-RU" sz="1500" dirty="0"/>
          </a:p>
        </p:txBody>
      </p:sp>
    </p:spTree>
    <p:extLst>
      <p:ext uri="{BB962C8B-B14F-4D97-AF65-F5344CB8AC3E}">
        <p14:creationId xmlns:p14="http://schemas.microsoft.com/office/powerpoint/2010/main" val="5415396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8991" y="694227"/>
            <a:ext cx="10877266" cy="3693319"/>
          </a:xfrm>
          <a:prstGeom prst="rect">
            <a:avLst/>
          </a:prstGeom>
        </p:spPr>
        <p:txBody>
          <a:bodyPr wrap="square">
            <a:spAutoFit/>
          </a:bodyPr>
          <a:lstStyle/>
          <a:p>
            <a:pPr lvl="0" indent="450850" algn="just"/>
            <a:r>
              <a:rPr lang="ru-RU" dirty="0">
                <a:latin typeface="Times New Roman" panose="02020603050405020304" pitchFamily="18" charset="0"/>
                <a:cs typeface="Times New Roman" panose="02020603050405020304" pitchFamily="18" charset="0"/>
              </a:rPr>
              <a:t>Дела, отобранные для уничтожения, должны быть уничтожены в течение 30 календарных дней со дня утверждения акта.</a:t>
            </a:r>
          </a:p>
          <a:p>
            <a:pPr lvl="0" indent="450850" algn="just"/>
            <a:r>
              <a:rPr lang="ru-RU" dirty="0">
                <a:latin typeface="Times New Roman" panose="02020603050405020304" pitchFamily="18" charset="0"/>
                <a:cs typeface="Times New Roman" panose="02020603050405020304" pitchFamily="18" charset="0"/>
              </a:rPr>
              <a:t>Дела уничтожаются любым доступным способом, отвечающим требованиям о неразглашении содержащейся в них информации и невозможности восстановления текста уничтоженных документов. (например, путём измельчения или сожжения)</a:t>
            </a:r>
          </a:p>
          <a:p>
            <a:pPr lvl="0" indent="450850" algn="just"/>
            <a:endParaRPr lang="ru-RU" dirty="0">
              <a:solidFill>
                <a:srgbClr val="FF0000"/>
              </a:solidFill>
              <a:latin typeface="Times New Roman" panose="02020603050405020304" pitchFamily="18" charset="0"/>
              <a:cs typeface="Times New Roman" panose="02020603050405020304" pitchFamily="18" charset="0"/>
            </a:endParaRPr>
          </a:p>
          <a:p>
            <a:pPr lvl="0" indent="450850" algn="just"/>
            <a:r>
              <a:rPr lang="ru-RU" dirty="0">
                <a:latin typeface="Times New Roman" panose="02020603050405020304" pitchFamily="18" charset="0"/>
                <a:cs typeface="Times New Roman" panose="02020603050405020304" pitchFamily="18" charset="0"/>
              </a:rPr>
              <a:t>После утверждения акта и уничтожения документов на акте о выделении к уничтожению документов работником нотариального архива проставляется отметка о дате и способе уничтожения дел. </a:t>
            </a:r>
          </a:p>
          <a:p>
            <a:pPr lvl="0" indent="450850" algn="just"/>
            <a:r>
              <a:rPr lang="ru-RU" dirty="0">
                <a:latin typeface="Times New Roman" panose="02020603050405020304" pitchFamily="18" charset="0"/>
                <a:cs typeface="Times New Roman" panose="02020603050405020304" pitchFamily="18" charset="0"/>
              </a:rPr>
              <a:t>Отметка подписывается работником нотариального архива с проставлением даты составления отметки.</a:t>
            </a:r>
          </a:p>
          <a:p>
            <a:pPr lvl="0" indent="450850" algn="just"/>
            <a:endParaRPr lang="ru-RU" dirty="0">
              <a:latin typeface="Times New Roman" panose="02020603050405020304" pitchFamily="18" charset="0"/>
              <a:cs typeface="Times New Roman" panose="02020603050405020304" pitchFamily="18" charset="0"/>
            </a:endParaRPr>
          </a:p>
          <a:p>
            <a:pPr lvl="0" indent="450850" algn="just"/>
            <a:r>
              <a:rPr lang="ru-RU" dirty="0">
                <a:latin typeface="Times New Roman" panose="02020603050405020304" pitchFamily="18" charset="0"/>
                <a:cs typeface="Times New Roman" panose="02020603050405020304" pitchFamily="18" charset="0"/>
              </a:rPr>
              <a:t>В картотеке нотариального архива, а также в акте приема -передачи дел работник нотариального архива делает отметки о дате и способе уничтожения нотариальных документов.</a:t>
            </a:r>
          </a:p>
          <a:p>
            <a:pPr lvl="0" indent="450850"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939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0F4E7EF-CFF2-B515-021A-692270331986}"/>
              </a:ext>
            </a:extLst>
          </p:cNvPr>
          <p:cNvSpPr txBox="1"/>
          <p:nvPr/>
        </p:nvSpPr>
        <p:spPr>
          <a:xfrm>
            <a:off x="6505575" y="152400"/>
            <a:ext cx="5686425" cy="646331"/>
          </a:xfrm>
          <a:prstGeom prst="rect">
            <a:avLst/>
          </a:prstGeom>
          <a:noFill/>
        </p:spPr>
        <p:txBody>
          <a:bodyPr wrap="square">
            <a:spAutoFit/>
          </a:bodyPr>
          <a:lstStyle/>
          <a:p>
            <a:pPr indent="542925"/>
            <a:r>
              <a:rPr lang="ru-RU" dirty="0">
                <a:latin typeface="Times New Roman" panose="02020603050405020304" pitchFamily="18" charset="0"/>
                <a:cs typeface="Times New Roman" panose="02020603050405020304" pitchFamily="18" charset="0"/>
              </a:rPr>
              <a:t>«А</a:t>
            </a:r>
            <a:r>
              <a:rPr lang="ru-RU" sz="1800" dirty="0">
                <a:latin typeface="Times New Roman" panose="02020603050405020304" pitchFamily="18" charset="0"/>
                <a:cs typeface="Times New Roman" panose="02020603050405020304" pitchFamily="18" charset="0"/>
              </a:rPr>
              <a:t>кт приема-передачи номенклатурных дел, сформированный в Клиенте ЕИС»</a:t>
            </a:r>
          </a:p>
        </p:txBody>
      </p:sp>
      <p:pic>
        <p:nvPicPr>
          <p:cNvPr id="3074" name="Picture 2" descr="E:\26.06.2026\Семинар 29.06.2026 г. (по работе с документами ГНК)\Материалы\АКТ электрон\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0801" y="286988"/>
            <a:ext cx="4666335" cy="32139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26.06.2026\Семинар 29.06.2026 г. (по работе с документами ГНК)\Материалы\АКТ электрон\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655" y="3305303"/>
            <a:ext cx="4625481" cy="33732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26.06.2026\Семинар 29.06.2026 г. (по работе с документами ГНК)\Материалы\АКТ электрон\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6726" y="830967"/>
            <a:ext cx="4869745" cy="323554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26.06.2026\Семинар 29.06.2026 г. (по работе с документами ГНК)\Материалы\АКТ электрон\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46726" y="3977804"/>
            <a:ext cx="4970051" cy="231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582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0360CE-DEE3-D212-D2A5-C2CF3F594DC2}"/>
              </a:ext>
            </a:extLst>
          </p:cNvPr>
          <p:cNvSpPr txBox="1"/>
          <p:nvPr/>
        </p:nvSpPr>
        <p:spPr>
          <a:xfrm>
            <a:off x="752474" y="117693"/>
            <a:ext cx="7342901" cy="6047809"/>
          </a:xfrm>
          <a:prstGeom prst="rect">
            <a:avLst/>
          </a:prstGeom>
          <a:noFill/>
        </p:spPr>
        <p:txBody>
          <a:bodyPr wrap="square">
            <a:spAutoFit/>
          </a:bodyPr>
          <a:lstStyle/>
          <a:p>
            <a:pPr indent="361950" algn="just"/>
            <a:r>
              <a:rPr lang="ru-RU" sz="1500" b="0" i="0" u="none" strike="noStrike" baseline="0" dirty="0">
                <a:latin typeface="Times New Roman" panose="02020603050405020304" pitchFamily="18" charset="0"/>
                <a:cs typeface="Times New Roman" panose="02020603050405020304" pitchFamily="18" charset="0"/>
              </a:rPr>
              <a:t>Номенклатурные дела государственных нотариальных контор, переданные нотариусу на временное хранение, </a:t>
            </a:r>
            <a:r>
              <a:rPr lang="ru-RU" sz="1500" b="1" i="0" u="none" strike="noStrike" baseline="0" dirty="0">
                <a:latin typeface="Times New Roman" panose="02020603050405020304" pitchFamily="18" charset="0"/>
                <a:cs typeface="Times New Roman" panose="02020603050405020304" pitchFamily="18" charset="0"/>
              </a:rPr>
              <a:t>срок хранения </a:t>
            </a:r>
            <a:r>
              <a:rPr lang="ru-RU" sz="1500" b="0" i="0" u="none" strike="noStrike" baseline="0" dirty="0">
                <a:latin typeface="Times New Roman" panose="02020603050405020304" pitchFamily="18" charset="0"/>
                <a:cs typeface="Times New Roman" panose="02020603050405020304" pitchFamily="18" charset="0"/>
              </a:rPr>
              <a:t>которых </a:t>
            </a:r>
            <a:r>
              <a:rPr lang="ru-RU" sz="1500" b="1" i="0" u="none" strike="noStrike" baseline="0" dirty="0">
                <a:latin typeface="Times New Roman" panose="02020603050405020304" pitchFamily="18" charset="0"/>
                <a:cs typeface="Times New Roman" panose="02020603050405020304" pitchFamily="18" charset="0"/>
              </a:rPr>
              <a:t>истек</a:t>
            </a:r>
            <a:r>
              <a:rPr lang="ru-RU" sz="1500" b="0" i="0" u="none" strike="noStrike" baseline="0" dirty="0">
                <a:latin typeface="Times New Roman" panose="02020603050405020304" pitchFamily="18" charset="0"/>
                <a:cs typeface="Times New Roman" panose="02020603050405020304" pitchFamily="18" charset="0"/>
              </a:rPr>
              <a:t>, в том числе номенклатурные дела, не содержащие нотариальных документов, </a:t>
            </a:r>
            <a:r>
              <a:rPr lang="ru-RU" sz="1500" b="1" i="0" u="none" strike="noStrike" baseline="0" dirty="0">
                <a:latin typeface="Times New Roman" panose="02020603050405020304" pitchFamily="18" charset="0"/>
                <a:cs typeface="Times New Roman" panose="02020603050405020304" pitchFamily="18" charset="0"/>
              </a:rPr>
              <a:t>подлежат выделению нотариусом к уничтожению</a:t>
            </a:r>
            <a:r>
              <a:rPr lang="ru-RU" sz="1500" b="0" i="0" u="none" strike="noStrike" baseline="0" dirty="0">
                <a:latin typeface="Times New Roman" panose="02020603050405020304" pitchFamily="18" charset="0"/>
                <a:cs typeface="Times New Roman" panose="02020603050405020304" pitchFamily="18" charset="0"/>
              </a:rPr>
              <a:t> в порядке, установленном разделом XI ПНД.</a:t>
            </a:r>
          </a:p>
          <a:p>
            <a:pPr indent="361950" algn="just"/>
            <a:r>
              <a:rPr lang="ru-RU" sz="1500" dirty="0">
                <a:latin typeface="Times New Roman" panose="02020603050405020304" pitchFamily="18" charset="0"/>
                <a:cs typeface="Times New Roman" panose="02020603050405020304" pitchFamily="18" charset="0"/>
              </a:rPr>
              <a:t>В соответствии с п. 72 ПНД Отбор документов для хранения или уничтожения осуществляется в соответствии с номенклатурой дел. Отбор документов для уничтожения по номенклатурным делам, производство по которым окончено до принятия Типовой номенклатуры дел, производится:</a:t>
            </a:r>
          </a:p>
          <a:p>
            <a:pPr indent="361950" algn="just"/>
            <a:endParaRPr lang="ru-RU" sz="200" dirty="0">
              <a:latin typeface="Times New Roman" panose="02020603050405020304" pitchFamily="18" charset="0"/>
              <a:cs typeface="Times New Roman" panose="02020603050405020304" pitchFamily="18" charset="0"/>
            </a:endParaRPr>
          </a:p>
          <a:p>
            <a:pPr marL="360363" indent="-1841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 соответствии со сроками хранения, указанными в номенклатуре дел;</a:t>
            </a:r>
          </a:p>
          <a:p>
            <a:pPr marL="360363" indent="-184150" algn="just">
              <a:buFont typeface="Arial" panose="020B0604020202020204" pitchFamily="34" charset="0"/>
              <a:buChar char="•"/>
            </a:pPr>
            <a:endParaRPr lang="ru-RU" sz="200" dirty="0">
              <a:latin typeface="Times New Roman" panose="02020603050405020304" pitchFamily="18" charset="0"/>
              <a:cs typeface="Times New Roman" panose="02020603050405020304" pitchFamily="18" charset="0"/>
            </a:endParaRPr>
          </a:p>
          <a:p>
            <a:pPr marL="360363" indent="-1841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 соответствии со сроками хранения, указанными в номенклатуре дел в случаях, если сроки, установленные Примерной номенклатурой дел государственной нотариальной конторы и нотариуса, занимающегося частной практикой, утвержденной приказом Министерства юстиции Российской Федерации от 19.12.2013 N 229 (зарегистрирован Минюстом России 31.12.2013, регистрационный N 30940) (далее - Примерная номенклатура дел), превышают сроки, указанные в номенклатуре дел, или если сроки хранения не были установлены Примерной номенклатурой дел;</a:t>
            </a:r>
          </a:p>
          <a:p>
            <a:pPr marL="360363" indent="-184150" algn="just">
              <a:buFont typeface="Arial" panose="020B0604020202020204" pitchFamily="34" charset="0"/>
              <a:buChar char="•"/>
            </a:pPr>
            <a:endParaRPr lang="ru-RU" sz="200" dirty="0">
              <a:latin typeface="Times New Roman" panose="02020603050405020304" pitchFamily="18" charset="0"/>
              <a:cs typeface="Times New Roman" panose="02020603050405020304" pitchFamily="18" charset="0"/>
            </a:endParaRPr>
          </a:p>
          <a:p>
            <a:pPr marL="360363" indent="-1841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по истечении 5 лет после года формирования номенклатурных дел, для которых срок хранения не был предусмотрен Примерной номенклатурой дел, Типовой номенклатурой дел и номенклатурой дел.</a:t>
            </a:r>
          </a:p>
          <a:p>
            <a:pPr marL="628650" lvl="0" algn="just"/>
            <a:endParaRPr lang="ru-RU" sz="500" dirty="0">
              <a:latin typeface="Times New Roman" panose="02020603050405020304" pitchFamily="18" charset="0"/>
              <a:cs typeface="Times New Roman" panose="02020603050405020304" pitchFamily="18" charset="0"/>
            </a:endParaRPr>
          </a:p>
          <a:p>
            <a:pPr lvl="0" indent="628650" algn="just"/>
            <a:r>
              <a:rPr lang="ru-RU" sz="1400" dirty="0">
                <a:latin typeface="Times New Roman" panose="02020603050405020304" pitchFamily="18" charset="0"/>
                <a:cs typeface="Times New Roman" panose="02020603050405020304" pitchFamily="18" charset="0"/>
              </a:rPr>
              <a:t>Так же при отборе документов ГНК к уничтожению можно использовать «Перечень документов Министерства юстиции СССР, органов учреждений юстиции и судов, с указанием сроков хранения документов, утвержденным Министерством юстиции СССР 31 января 1980 г. и Главным архивным управлением при Совете Министров СССР 25 апреля 1980 г., одобренным Центральной экспертно-проверочной комиссией Главного архивного управления при Совете Министров СССР 23 ноября 1979 г.».</a:t>
            </a:r>
            <a:endParaRPr lang="ru-RU" sz="1400" b="0" i="0" u="none" strike="noStrike" baseline="0" dirty="0">
              <a:latin typeface="Times New Roman" panose="02020603050405020304" pitchFamily="18" charset="0"/>
              <a:cs typeface="Times New Roman" panose="02020603050405020304" pitchFamily="18" charset="0"/>
            </a:endParaRPr>
          </a:p>
          <a:p>
            <a:pPr indent="361950" algn="just"/>
            <a:endParaRPr lang="ru-RU" dirty="0">
              <a:latin typeface="Times New Roman" panose="02020603050405020304" pitchFamily="18" charset="0"/>
              <a:cs typeface="Times New Roman" panose="02020603050405020304" pitchFamily="18" charset="0"/>
            </a:endParaRPr>
          </a:p>
        </p:txBody>
      </p:sp>
      <p:pic>
        <p:nvPicPr>
          <p:cNvPr id="3" name="Рисунок 2" descr="Изображение выглядит как текст, чек, диаграмма, Параллельный&#10;&#10;Автоматически созданное описание">
            <a:extLst>
              <a:ext uri="{FF2B5EF4-FFF2-40B4-BE49-F238E27FC236}">
                <a16:creationId xmlns:a16="http://schemas.microsoft.com/office/drawing/2014/main" id="{B4711DBC-5B56-FCFD-D806-B259750420B2}"/>
              </a:ext>
            </a:extLst>
          </p:cNvPr>
          <p:cNvPicPr>
            <a:picLocks noChangeAspect="1"/>
          </p:cNvPicPr>
          <p:nvPr/>
        </p:nvPicPr>
        <p:blipFill rotWithShape="1">
          <a:blip r:embed="rId2">
            <a:extLst>
              <a:ext uri="{28A0092B-C50C-407E-A947-70E740481C1C}">
                <a14:useLocalDpi xmlns:a14="http://schemas.microsoft.com/office/drawing/2010/main" val="0"/>
              </a:ext>
            </a:extLst>
          </a:blip>
          <a:srcRect l="3236" r="5204"/>
          <a:stretch/>
        </p:blipFill>
        <p:spPr>
          <a:xfrm>
            <a:off x="8204430" y="917343"/>
            <a:ext cx="3842801" cy="5206850"/>
          </a:xfrm>
          <a:prstGeom prst="rect">
            <a:avLst/>
          </a:prstGeom>
        </p:spPr>
      </p:pic>
      <p:sp>
        <p:nvSpPr>
          <p:cNvPr id="2" name="Прямоугольник 1"/>
          <p:cNvSpPr/>
          <p:nvPr/>
        </p:nvSpPr>
        <p:spPr>
          <a:xfrm>
            <a:off x="8477010" y="132513"/>
            <a:ext cx="3825641" cy="784830"/>
          </a:xfrm>
          <a:prstGeom prst="rect">
            <a:avLst/>
          </a:prstGeom>
        </p:spPr>
        <p:txBody>
          <a:bodyPr wrap="square">
            <a:spAutoFit/>
          </a:bodyPr>
          <a:lstStyle/>
          <a:p>
            <a:r>
              <a:rPr lang="ru-RU" sz="1500" dirty="0">
                <a:latin typeface="Times New Roman" panose="02020603050405020304" pitchFamily="18" charset="0"/>
                <a:cs typeface="Times New Roman" panose="02020603050405020304" pitchFamily="18" charset="0"/>
              </a:rPr>
              <a:t>Приложение №6 к ПНД «Рекомендуемый образец акта о выделении к уничтожению документов»</a:t>
            </a:r>
            <a:endParaRPr lang="ru-RU" sz="1500" dirty="0"/>
          </a:p>
        </p:txBody>
      </p:sp>
      <p:sp>
        <p:nvSpPr>
          <p:cNvPr id="4" name="Прямоугольник 3"/>
          <p:cNvSpPr/>
          <p:nvPr/>
        </p:nvSpPr>
        <p:spPr>
          <a:xfrm>
            <a:off x="752474" y="5945306"/>
            <a:ext cx="11378007" cy="784830"/>
          </a:xfrm>
          <a:prstGeom prst="rect">
            <a:avLst/>
          </a:prstGeom>
        </p:spPr>
        <p:txBody>
          <a:bodyPr wrap="square">
            <a:spAutoFit/>
          </a:bodyPr>
          <a:lstStyle/>
          <a:p>
            <a:pPr indent="361950" algn="just"/>
            <a:r>
              <a:rPr lang="ru-RU" sz="1500" dirty="0">
                <a:latin typeface="Times New Roman" panose="02020603050405020304" pitchFamily="18" charset="0"/>
                <a:cs typeface="Times New Roman" panose="02020603050405020304" pitchFamily="18" charset="0"/>
              </a:rPr>
              <a:t>По решению экспертной комиссии указанные дела могут быть исключены из акта о выделении к уничтожению документов как имеющие научно-историческую ценность и практическое значение, а также имеющие юридическую значимость для граждан, общества и государства, и признаны подлежащими передаче на хранение в нотариальный архив.</a:t>
            </a:r>
          </a:p>
        </p:txBody>
      </p:sp>
    </p:spTree>
    <p:extLst>
      <p:ext uri="{BB962C8B-B14F-4D97-AF65-F5344CB8AC3E}">
        <p14:creationId xmlns:p14="http://schemas.microsoft.com/office/powerpoint/2010/main" val="4165142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 офисные принадлежности, книга, рукописный текст&#10;&#10;Автоматически созданное описание">
            <a:extLst>
              <a:ext uri="{FF2B5EF4-FFF2-40B4-BE49-F238E27FC236}">
                <a16:creationId xmlns:a16="http://schemas.microsoft.com/office/drawing/2014/main" id="{1B936132-0E40-D4F6-E7C3-8C163CCA6AC7}"/>
              </a:ext>
            </a:extLst>
          </p:cNvPr>
          <p:cNvPicPr>
            <a:picLocks noChangeAspect="1"/>
          </p:cNvPicPr>
          <p:nvPr/>
        </p:nvPicPr>
        <p:blipFill>
          <a:blip r:embed="rId2" cstate="print">
            <a:extLst>
              <a:ext uri="{28A0092B-C50C-407E-A947-70E740481C1C}">
                <a14:useLocalDpi xmlns:a14="http://schemas.microsoft.com/office/drawing/2010/main" val="0"/>
              </a:ext>
            </a:extLst>
          </a:blip>
          <a:srcRect l="8333" t="15139" r="-1852" b="25278"/>
          <a:stretch/>
        </p:blipFill>
        <p:spPr>
          <a:xfrm>
            <a:off x="1371600" y="608795"/>
            <a:ext cx="4133850" cy="5852876"/>
          </a:xfrm>
          <a:prstGeom prst="rect">
            <a:avLst/>
          </a:prstGeom>
        </p:spPr>
      </p:pic>
      <p:pic>
        <p:nvPicPr>
          <p:cNvPr id="7" name="Рисунок 6" descr="Изображение выглядит как текст, книга, бумага, письмо&#10;&#10;Автоматически созданное описание">
            <a:extLst>
              <a:ext uri="{FF2B5EF4-FFF2-40B4-BE49-F238E27FC236}">
                <a16:creationId xmlns:a16="http://schemas.microsoft.com/office/drawing/2014/main" id="{33352513-DB93-A0AA-95F3-2C58CFD186BD}"/>
              </a:ext>
            </a:extLst>
          </p:cNvPr>
          <p:cNvPicPr>
            <a:picLocks noChangeAspect="1"/>
          </p:cNvPicPr>
          <p:nvPr/>
        </p:nvPicPr>
        <p:blipFill>
          <a:blip r:embed="rId3" cstate="print">
            <a:extLst>
              <a:ext uri="{28A0092B-C50C-407E-A947-70E740481C1C}">
                <a14:useLocalDpi xmlns:a14="http://schemas.microsoft.com/office/drawing/2010/main" val="0"/>
              </a:ext>
            </a:extLst>
          </a:blip>
          <a:srcRect l="12037" t="17500" r="5864" b="24166"/>
          <a:stretch/>
        </p:blipFill>
        <p:spPr>
          <a:xfrm>
            <a:off x="5734049" y="608795"/>
            <a:ext cx="3756497" cy="5931309"/>
          </a:xfrm>
          <a:prstGeom prst="rect">
            <a:avLst/>
          </a:prstGeom>
        </p:spPr>
      </p:pic>
      <p:sp>
        <p:nvSpPr>
          <p:cNvPr id="9" name="TextBox 8">
            <a:extLst>
              <a:ext uri="{FF2B5EF4-FFF2-40B4-BE49-F238E27FC236}">
                <a16:creationId xmlns:a16="http://schemas.microsoft.com/office/drawing/2014/main" id="{FDB702C1-FEBC-F8B6-C72E-1FD61D232407}"/>
              </a:ext>
            </a:extLst>
          </p:cNvPr>
          <p:cNvSpPr txBox="1"/>
          <p:nvPr/>
        </p:nvSpPr>
        <p:spPr>
          <a:xfrm>
            <a:off x="5505450" y="133230"/>
            <a:ext cx="6762749" cy="369332"/>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«А</a:t>
            </a:r>
            <a:r>
              <a:rPr lang="ru-RU" sz="1800" b="0" i="0" u="none" strike="noStrike" baseline="0" dirty="0">
                <a:latin typeface="Times New Roman" panose="02020603050405020304" pitchFamily="18" charset="0"/>
                <a:cs typeface="Times New Roman" panose="02020603050405020304" pitchFamily="18" charset="0"/>
              </a:rPr>
              <a:t>кт о выделении к уничтожению документов ГНК</a:t>
            </a:r>
            <a:r>
              <a:rPr lang="ru-RU" dirty="0">
                <a:latin typeface="Times New Roman" panose="02020603050405020304" pitchFamily="18" charset="0"/>
                <a:cs typeface="Times New Roman" panose="02020603050405020304" pitchFamily="18" charset="0"/>
              </a:rPr>
              <a:t>» от нотариуса</a:t>
            </a:r>
            <a:endParaRPr lang="ru-RU" dirty="0"/>
          </a:p>
        </p:txBody>
      </p:sp>
    </p:spTree>
    <p:extLst>
      <p:ext uri="{BB962C8B-B14F-4D97-AF65-F5344CB8AC3E}">
        <p14:creationId xmlns:p14="http://schemas.microsoft.com/office/powerpoint/2010/main" val="163643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 чек, документ, Параллельный&#10;&#10;Автоматически созданное описание">
            <a:extLst>
              <a:ext uri="{FF2B5EF4-FFF2-40B4-BE49-F238E27FC236}">
                <a16:creationId xmlns:a16="http://schemas.microsoft.com/office/drawing/2014/main" id="{B6CB9F78-F646-BE9D-9BFC-8A586D112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989" y="181660"/>
            <a:ext cx="7016289" cy="4438650"/>
          </a:xfrm>
          <a:prstGeom prst="rect">
            <a:avLst/>
          </a:prstGeom>
        </p:spPr>
      </p:pic>
      <p:pic>
        <p:nvPicPr>
          <p:cNvPr id="7" name="Рисунок 6" descr="Изображение выглядит как текст, чек, документ, Параллельный&#10;&#10;Автоматически созданное описание">
            <a:extLst>
              <a:ext uri="{FF2B5EF4-FFF2-40B4-BE49-F238E27FC236}">
                <a16:creationId xmlns:a16="http://schemas.microsoft.com/office/drawing/2014/main" id="{05BA5F89-56EE-BE15-ABC9-564675D6F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7122" y="2149040"/>
            <a:ext cx="7768178" cy="4629150"/>
          </a:xfrm>
          <a:prstGeom prst="rect">
            <a:avLst/>
          </a:prstGeom>
        </p:spPr>
      </p:pic>
      <p:sp>
        <p:nvSpPr>
          <p:cNvPr id="11" name="TextBox 10">
            <a:extLst>
              <a:ext uri="{FF2B5EF4-FFF2-40B4-BE49-F238E27FC236}">
                <a16:creationId xmlns:a16="http://schemas.microsoft.com/office/drawing/2014/main" id="{1A844853-D07C-3D8E-57B1-F0B499012768}"/>
              </a:ext>
            </a:extLst>
          </p:cNvPr>
          <p:cNvSpPr txBox="1"/>
          <p:nvPr/>
        </p:nvSpPr>
        <p:spPr>
          <a:xfrm>
            <a:off x="8105775" y="181660"/>
            <a:ext cx="3819525" cy="923330"/>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«А</a:t>
            </a:r>
            <a:r>
              <a:rPr lang="ru-RU" sz="1800" b="0" i="0" u="none" strike="noStrike" baseline="0" dirty="0">
                <a:latin typeface="Times New Roman" panose="02020603050405020304" pitchFamily="18" charset="0"/>
                <a:cs typeface="Times New Roman" panose="02020603050405020304" pitchFamily="18" charset="0"/>
              </a:rPr>
              <a:t>кт о выделении к уничтожению документов ГНК</a:t>
            </a:r>
            <a:r>
              <a:rPr lang="ru-RU" dirty="0">
                <a:latin typeface="Times New Roman" panose="02020603050405020304" pitchFamily="18" charset="0"/>
                <a:cs typeface="Times New Roman" panose="02020603050405020304" pitchFamily="18" charset="0"/>
              </a:rPr>
              <a:t>» от нотариальной палаты</a:t>
            </a:r>
            <a:endParaRPr lang="ru-RU" dirty="0"/>
          </a:p>
        </p:txBody>
      </p:sp>
      <p:pic>
        <p:nvPicPr>
          <p:cNvPr id="13" name="Рисунок 12" descr="Изображение выглядит как текст, рукописный текст, бумага, чернила&#10;&#10;Автоматически созданное описание">
            <a:extLst>
              <a:ext uri="{FF2B5EF4-FFF2-40B4-BE49-F238E27FC236}">
                <a16:creationId xmlns:a16="http://schemas.microsoft.com/office/drawing/2014/main" id="{D4039805-365B-2AA3-45BD-4C82A41E7B7C}"/>
              </a:ext>
            </a:extLst>
          </p:cNvPr>
          <p:cNvPicPr>
            <a:picLocks noChangeAspect="1"/>
          </p:cNvPicPr>
          <p:nvPr/>
        </p:nvPicPr>
        <p:blipFill>
          <a:blip r:embed="rId4" cstate="print">
            <a:extLst>
              <a:ext uri="{28A0092B-C50C-407E-A947-70E740481C1C}">
                <a14:useLocalDpi xmlns:a14="http://schemas.microsoft.com/office/drawing/2010/main" val="0"/>
              </a:ext>
            </a:extLst>
          </a:blip>
          <a:srcRect l="-1" t="73750" r="2161" b="14167"/>
          <a:stretch/>
        </p:blipFill>
        <p:spPr>
          <a:xfrm>
            <a:off x="9903822" y="6171217"/>
            <a:ext cx="1840503" cy="505123"/>
          </a:xfrm>
          <a:prstGeom prst="rect">
            <a:avLst/>
          </a:prstGeom>
        </p:spPr>
      </p:pic>
    </p:spTree>
    <p:extLst>
      <p:ext uri="{BB962C8B-B14F-4D97-AF65-F5344CB8AC3E}">
        <p14:creationId xmlns:p14="http://schemas.microsoft.com/office/powerpoint/2010/main" val="2158129871"/>
      </p:ext>
    </p:extLst>
  </p:cSld>
  <p:clrMapOvr>
    <a:masterClrMapping/>
  </p:clrMapOvr>
</p:sld>
</file>

<file path=ppt/theme/theme1.xml><?xml version="1.0" encoding="utf-8"?>
<a:theme xmlns:a="http://schemas.openxmlformats.org/drawingml/2006/main" name="Уголки">
  <a:themeElements>
    <a:clrScheme name="Желтый и оранжевый">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TM10001105[[fn=Уголки]]</Template>
  <TotalTime>5436</TotalTime>
  <Words>6241</Words>
  <Application>Microsoft Office PowerPoint</Application>
  <PresentationFormat>Широкоэкранный</PresentationFormat>
  <Paragraphs>279</Paragraphs>
  <Slides>51</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51</vt:i4>
      </vt:variant>
    </vt:vector>
  </HeadingPairs>
  <TitlesOfParts>
    <vt:vector size="59" baseType="lpstr">
      <vt:lpstr>Arial</vt:lpstr>
      <vt:lpstr>Bahnschrift Condensed</vt:lpstr>
      <vt:lpstr>Calibri</vt:lpstr>
      <vt:lpstr>Courier New</vt:lpstr>
      <vt:lpstr>Franklin Gothic Book</vt:lpstr>
      <vt:lpstr>Times New Roman</vt:lpstr>
      <vt:lpstr>Wingdings</vt:lpstr>
      <vt:lpstr>Уголки</vt:lpstr>
      <vt:lpstr>Учет, обработка, переформирование документов ГНК и работа с документами ГНК, не подлежащими передаче в нотариальный архив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Учет, обработка, переформирование документов  ГНК и работа с документами ГНК, не подлежащих передаче в нотариальный архив</dc:title>
  <dc:creator>Secretar</dc:creator>
  <cp:lastModifiedBy>Пользователь Windows</cp:lastModifiedBy>
  <cp:revision>115</cp:revision>
  <dcterms:created xsi:type="dcterms:W3CDTF">2026-06-08T13:50:04Z</dcterms:created>
  <dcterms:modified xsi:type="dcterms:W3CDTF">2026-06-29T10:18:21Z</dcterms:modified>
</cp:coreProperties>
</file>